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8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78" r:id="rId14"/>
    <p:sldId id="270" r:id="rId15"/>
    <p:sldId id="271" r:id="rId16"/>
    <p:sldId id="272" r:id="rId17"/>
    <p:sldId id="273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81280" marR="81280" indent="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1pPr>
    <a:lvl2pPr marL="81280" marR="81280" indent="2667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2pPr>
    <a:lvl3pPr marL="81280" marR="81280" indent="5334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3pPr>
    <a:lvl4pPr marL="81280" marR="81280" indent="8001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4pPr>
    <a:lvl5pPr marL="81280" marR="81280" indent="10668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5pPr>
    <a:lvl6pPr marL="81280" marR="81280" indent="13335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6pPr>
    <a:lvl7pPr marL="81280" marR="81280" indent="1612899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7pPr>
    <a:lvl8pPr marL="81280" marR="81280" indent="18796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8pPr>
    <a:lvl9pPr marL="81280" marR="81280" indent="2146300" algn="l" defTabSz="18161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Menlo"/>
        <a:ea typeface="Menlo"/>
        <a:cs typeface="Menlo"/>
        <a:sym typeface="Menl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6C6C6C"/>
        </a:fontRef>
        <a:srgbClr val="6C6C6C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6C6C6C"/>
        </a:fontRef>
        <a:srgbClr val="6C6C6C"/>
      </a:tcTxStyle>
      <a:tcStyle>
        <a:tcBdr>
          <a:left>
            <a:ln w="285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6C6C6C"/>
        </a:fontRef>
        <a:srgbClr val="6C6C6C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28575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6C6C6C"/>
        </a:fontRef>
        <a:srgbClr val="6C6C6C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28575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Ref idx="minor">
          <a:srgbClr val="6C6C6C"/>
        </a:fontRef>
        <a:srgbClr val="6C6C6C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6C6C6C"/>
        </a:fontRef>
        <a:srgbClr val="6C6C6C"/>
      </a:tcTxStyle>
      <a:tcStyle>
        <a:tcBdr>
          <a:left>
            <a:ln w="28575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6C6C6C"/>
        </a:fontRef>
        <a:srgbClr val="6C6C6C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28575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6C6C6C"/>
        </a:fontRef>
        <a:srgbClr val="6C6C6C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12700" cap="flat">
              <a:solidFill>
                <a:srgbClr val="6C6C6C"/>
              </a:solidFill>
              <a:prstDash val="solid"/>
              <a:miter lim="400000"/>
            </a:ln>
          </a:right>
          <a:top>
            <a:ln w="28575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6C6C6C"/>
              </a:solidFill>
              <a:prstDash val="solid"/>
              <a:miter lim="400000"/>
            </a:ln>
          </a:insideH>
          <a:insideV>
            <a:ln w="12700" cap="flat">
              <a:solidFill>
                <a:srgbClr val="6C6C6C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041"/>
    <p:restoredTop sz="94663"/>
  </p:normalViewPr>
  <p:slideViewPr>
    <p:cSldViewPr snapToGrid="0" snapToObjects="1">
      <p:cViewPr varScale="1">
        <p:scale>
          <a:sx n="46" d="100"/>
          <a:sy n="46" d="100"/>
        </p:scale>
        <p:origin x="18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2200">
        <a:latin typeface="Lucida Grande"/>
        <a:ea typeface="Lucida Grande"/>
        <a:cs typeface="Lucida Grande"/>
        <a:sym typeface="Lucida Grande"/>
      </a:defRPr>
    </a:lvl1pPr>
    <a:lvl2pPr indent="2286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80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1759215" y="2797969"/>
            <a:ext cx="20840701" cy="3898901"/>
          </a:xfrm>
          <a:prstGeom prst="rect">
            <a:avLst/>
          </a:prstGeom>
        </p:spPr>
        <p:txBody>
          <a:bodyPr/>
          <a:lstStyle>
            <a:lvl1pPr algn="ctr">
              <a:defRPr sz="5200"/>
            </a:lvl1pPr>
          </a:lstStyle>
          <a:p>
            <a:r>
              <a:t>Title Text</a:t>
            </a:r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610464" y="13043296"/>
            <a:ext cx="340322" cy="323554"/>
          </a:xfrm>
          <a:prstGeom prst="rect">
            <a:avLst/>
          </a:prstGeom>
        </p:spPr>
        <p:txBody>
          <a:bodyPr lIns="50800" tIns="50800" rIns="50800" bIns="50800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833966" y="-1588"/>
            <a:ext cx="18567401" cy="167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b"/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2451100"/>
            <a:ext cx="22720300" cy="97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/>
          <a:lstStyle>
            <a:lvl2pPr marL="270827">
              <a:spcBef>
                <a:spcPts val="2000"/>
              </a:spcBef>
              <a:buClr>
                <a:srgbClr val="909090"/>
              </a:buClr>
              <a:buFont typeface="Arial"/>
            </a:lvl2pPr>
            <a:lvl3pPr marL="728027">
              <a:spcBef>
                <a:spcPts val="1400"/>
              </a:spcBef>
              <a:buClr>
                <a:srgbClr val="B8B8B8"/>
              </a:buClr>
              <a:buChar char=""/>
            </a:lvl3pPr>
            <a:lvl4pPr marL="1123314">
              <a:spcBef>
                <a:spcPts val="800"/>
              </a:spcBef>
              <a:buClr>
                <a:srgbClr val="909090"/>
              </a:buClr>
              <a:buFont typeface="Arial"/>
            </a:lvl4pPr>
            <a:lvl5pPr marL="1531302">
              <a:spcBef>
                <a:spcPts val="700"/>
              </a:spcBef>
              <a:buClr>
                <a:srgbClr val="B8B8B8"/>
              </a:buClr>
              <a:buChar char="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58705" y="13096875"/>
            <a:ext cx="238722" cy="2219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marL="0" marR="0" algn="ctr" defTabSz="914400">
              <a:defRPr sz="1600">
                <a:solidFill>
                  <a:srgbClr val="B8B8B8"/>
                </a:solidFill>
                <a:uFill>
                  <a:solidFill>
                    <a:srgbClr val="B8B8B8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txStyles>
    <p:titleStyle>
      <a:lvl1pPr marL="0" marR="182879" indent="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1pPr>
      <a:lvl2pPr marL="0" marR="182879" indent="2286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2pPr>
      <a:lvl3pPr marL="0" marR="182879" indent="4572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3pPr>
      <a:lvl4pPr marL="0" marR="182879" indent="6858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4pPr>
      <a:lvl5pPr marL="0" marR="182879" indent="9144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5pPr>
      <a:lvl6pPr marL="0" marR="182879" indent="11430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6pPr>
      <a:lvl7pPr marL="0" marR="182879" indent="13716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7pPr>
      <a:lvl8pPr marL="0" marR="182879" indent="16002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8pPr>
      <a:lvl9pPr marL="0" marR="182879" indent="1828800" algn="l" defTabSz="18161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0" i="0" u="none" strike="noStrike" cap="none" spc="0" baseline="0">
          <a:ln>
            <a:noFill/>
          </a:ln>
          <a:solidFill>
            <a:srgbClr val="007DD6"/>
          </a:solidFill>
          <a:uFill>
            <a:solidFill>
              <a:srgbClr val="007DD6"/>
            </a:solidFill>
          </a:uFill>
          <a:latin typeface="+mn-lt"/>
          <a:ea typeface="+mn-ea"/>
          <a:cs typeface="+mn-cs"/>
          <a:sym typeface="Arial"/>
        </a:defRPr>
      </a:lvl9pPr>
    </p:titleStyle>
    <p:bodyStyle>
      <a:lvl1pPr marL="81280" marR="81280" indent="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1pPr>
      <a:lvl2pPr marL="352107" marR="81280" indent="-22860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2pPr>
      <a:lvl3pPr marL="809307" marR="81280" indent="-227012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9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3pPr>
      <a:lvl4pPr marL="1204594" marR="81280" indent="-168275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4pPr>
      <a:lvl5pPr marL="1612582" marR="81280" indent="-17780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9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5pPr>
      <a:lvl6pPr marL="1612582" marR="81280" indent="-17780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9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6pPr>
      <a:lvl7pPr marL="1612582" marR="81280" indent="-17780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9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7pPr>
      <a:lvl8pPr marL="1612582" marR="81280" indent="-17780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9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8pPr>
      <a:lvl9pPr marL="1612582" marR="81280" indent="-177800" algn="l" defTabSz="1816100" latinLnBrk="0">
        <a:lnSpc>
          <a:spcPct val="100000"/>
        </a:lnSpc>
        <a:spcBef>
          <a:spcPts val="4600"/>
        </a:spcBef>
        <a:spcAft>
          <a:spcPts val="0"/>
        </a:spcAft>
        <a:buClrTx/>
        <a:buSzPct val="9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Menlo"/>
          <a:ea typeface="Menlo"/>
          <a:cs typeface="Menlo"/>
          <a:sym typeface="Menlo"/>
        </a:defRPr>
      </a:lvl9pPr>
    </p:bodyStyle>
    <p:otherStyle>
      <a:lvl1pPr marL="0" marR="0" indent="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1pPr>
      <a:lvl2pPr marL="0" marR="0" indent="228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2pPr>
      <a:lvl3pPr marL="0" marR="0" indent="457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3pPr>
      <a:lvl4pPr marL="0" marR="0" indent="685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4pPr>
      <a:lvl5pPr marL="0" marR="0" indent="9144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5pPr>
      <a:lvl6pPr marL="0" marR="0" indent="11430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6pPr>
      <a:lvl7pPr marL="0" marR="0" indent="13716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7pPr>
      <a:lvl8pPr marL="0" marR="0" indent="16002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8pPr>
      <a:lvl9pPr marL="0" marR="0" indent="1828800" algn="ctr" defTabSz="914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B8B8B8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nforddaily.com/2019/01/23/csx-major-program-to-no-longer-accept-new-stude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UC Berkeley’s CS61A – Lecture 05 –  Environments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478077-2E2D-C549-9753-4C61881080EC}"/>
              </a:ext>
            </a:extLst>
          </p:cNvPr>
          <p:cNvSpPr txBox="1"/>
          <p:nvPr/>
        </p:nvSpPr>
        <p:spPr>
          <a:xfrm>
            <a:off x="267629" y="1960785"/>
            <a:ext cx="11924371" cy="1093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 anchorCtr="0">
            <a:spAutoFit/>
          </a:bodyPr>
          <a:lstStyle/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CS+X fails at Stanford</a:t>
            </a:r>
            <a:b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www.stanforddaily.com/2019/01/23/csx-major-program-to-no-longer-accept-new-students</a:t>
            </a:r>
            <a:endParaRPr lang="en-U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“Just four years after its inception, the CS+X joint major pilot program will be “discontinued” due to limited interest. The academic program allows students to attain a Bachelor’s of Arts and Sciences degree in CS and a humanities discipline. Since its launch as a six-year pilot program in fall 2014, the CS+X has expanded from two joint majors,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CS+English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CS+Music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, to 14 majors combining computer science with various humanities disciplines.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the program conferred fewer than 15 degrees in the 2017-2018 academic year and has drawn criticism for its lack of depth and interdisciplinary cohesion.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Prof Eric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Roberts also intended for the CS+X program to reduce the load on computer science professors. But according to him, “faculty across the university saw the CS+X idea as a way to integrate more computer science into their own majors.” Roberts believes this put additional strain on an already-overwhelmed CS department.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20 percent of undergraduates major in computer science, only two percent of the University’s faculty teach in the department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He observed that overload in the CS department has contributed to increased attrition among faculty.”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71B8B-A9AA-8346-8775-CBE3EDDA70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99" r="27349"/>
          <a:stretch/>
        </p:blipFill>
        <p:spPr>
          <a:xfrm>
            <a:off x="12286888" y="3455046"/>
            <a:ext cx="11578005" cy="912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750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6" name="How to Draw an Environment Diagra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Draw an Environment Diagram</a:t>
            </a:r>
          </a:p>
        </p:txBody>
      </p:sp>
      <p:sp>
        <p:nvSpPr>
          <p:cNvPr id="187" name="When a function is defined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pPr>
            <a:r>
              <a:t>When a function is defined:</a:t>
            </a:r>
          </a:p>
          <a:p>
            <a:pPr>
              <a:spcBef>
                <a:spcPts val="3100"/>
              </a:spcBef>
            </a:pPr>
            <a:r>
              <a:t>Create a function value:   func &lt;name&gt;(&lt;formal parameters&gt;) [parent=&lt;label&gt;]</a:t>
            </a:r>
          </a:p>
          <a:p>
            <a:pPr>
              <a:spcBef>
                <a:spcPts val="3100"/>
              </a:spcBef>
            </a:pPr>
            <a:r>
              <a:t>Its parent is the current frame.</a:t>
            </a:r>
            <a:br/>
            <a:br/>
            <a:br/>
            <a:endParaRPr/>
          </a:p>
          <a:p>
            <a:pPr>
              <a:spcBef>
                <a:spcPts val="3100"/>
              </a:spcBef>
            </a:pPr>
            <a:r>
              <a:t>Bind &lt;name&gt; to the function value in the current frame</a:t>
            </a:r>
          </a:p>
        </p:txBody>
      </p:sp>
      <p:sp>
        <p:nvSpPr>
          <p:cNvPr id="188" name="When a function is called:…"/>
          <p:cNvSpPr txBox="1"/>
          <p:nvPr/>
        </p:nvSpPr>
        <p:spPr>
          <a:xfrm>
            <a:off x="838200" y="7302500"/>
            <a:ext cx="21958300" cy="4965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4600"/>
              </a:spcBef>
              <a:defRPr b="1">
                <a:solidFill>
                  <a:srgbClr val="888888"/>
                </a:solidFill>
                <a:uFill>
                  <a:solidFill>
                    <a:srgbClr val="888888"/>
                  </a:solidFill>
                </a:uFill>
              </a:defRPr>
            </a:pPr>
            <a:r>
              <a:t>When a function is called:</a:t>
            </a:r>
          </a:p>
          <a:p>
            <a:pPr marL="817880" indent="-609600">
              <a:spcBef>
                <a:spcPts val="3100"/>
              </a:spcBef>
              <a:buSzPct val="100000"/>
              <a:buAutoNum type="arabicPeriod"/>
            </a:pPr>
            <a:r>
              <a:t>Add a local frame, titled with the &lt;name&gt; of the function being called.</a:t>
            </a:r>
          </a:p>
          <a:p>
            <a:pPr marL="817880" indent="-609600">
              <a:spcBef>
                <a:spcPts val="3100"/>
              </a:spcBef>
              <a:buSzPct val="100000"/>
              <a:buAutoNum type="arabicPeriod"/>
              <a:defRPr>
                <a:solidFill>
                  <a:schemeClr val="accent1">
                    <a:hueOff val="273561"/>
                    <a:satOff val="2937"/>
                    <a:lumOff val="-22233"/>
                  </a:schemeClr>
                </a:solidFill>
              </a:defRPr>
            </a:pPr>
            <a:r>
              <a:t>Copy the parent of the function to the local frame: [parent=&lt;label&gt;]</a:t>
            </a:r>
          </a:p>
          <a:p>
            <a:pPr marL="817880" indent="-609600">
              <a:spcBef>
                <a:spcPts val="3100"/>
              </a:spcBef>
              <a:buSzPct val="100000"/>
              <a:buAutoNum type="arabicPeriod"/>
            </a:pPr>
            <a:r>
              <a:t>Bind the &lt;formal parameters&gt; to the arguments in the local frame.</a:t>
            </a:r>
          </a:p>
          <a:p>
            <a:pPr marL="817880" indent="-609600">
              <a:spcBef>
                <a:spcPts val="3100"/>
              </a:spcBef>
              <a:buSzPct val="100000"/>
              <a:buAutoNum type="arabicPeriod"/>
            </a:pPr>
            <a:r>
              <a:t>Execute the body of the function in the environment that starts with the local frame.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366246" y="13096875"/>
            <a:ext cx="223640" cy="2219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grpSp>
        <p:nvGrpSpPr>
          <p:cNvPr id="193" name="Group"/>
          <p:cNvGrpSpPr/>
          <p:nvPr/>
        </p:nvGrpSpPr>
        <p:grpSpPr>
          <a:xfrm>
            <a:off x="6286500" y="5098257"/>
            <a:ext cx="11811000" cy="1023143"/>
            <a:chOff x="0" y="0"/>
            <a:chExt cx="11811000" cy="1023142"/>
          </a:xfrm>
        </p:grpSpPr>
        <p:pic>
          <p:nvPicPr>
            <p:cNvPr id="190" name="Screen Shot 2013-09-09 at 8.42.01 PM.png" descr="Screen Shot 2013-09-09 at 8.42.01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57942"/>
              <a:ext cx="3810000" cy="96520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191" name="Screen Shot 2013-09-09 at 8.42.15 PM.png" descr="Screen Shot 2013-09-09 at 8.42.15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84800" y="121442"/>
              <a:ext cx="6426200" cy="86360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192" name="Line"/>
            <p:cNvSpPr/>
            <p:nvPr/>
          </p:nvSpPr>
          <p:spPr>
            <a:xfrm>
              <a:off x="369589" y="-1"/>
              <a:ext cx="10842924" cy="2557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0" extrusionOk="0">
                  <a:moveTo>
                    <a:pt x="0" y="21500"/>
                  </a:moveTo>
                  <a:cubicBezTo>
                    <a:pt x="929" y="826"/>
                    <a:pt x="8152" y="0"/>
                    <a:pt x="9880" y="0"/>
                  </a:cubicBezTo>
                  <a:cubicBezTo>
                    <a:pt x="11609" y="0"/>
                    <a:pt x="20812" y="-100"/>
                    <a:pt x="21600" y="19182"/>
                  </a:cubicBezTo>
                </a:path>
              </a:pathLst>
            </a:custGeom>
            <a:noFill/>
            <a:ln w="63500" cap="rnd">
              <a:solidFill>
                <a:srgbClr val="008821"/>
              </a:solidFill>
              <a:custDash>
                <a:ds d="1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194" name="Star"/>
          <p:cNvSpPr/>
          <p:nvPr/>
        </p:nvSpPr>
        <p:spPr>
          <a:xfrm rot="2903377">
            <a:off x="530551" y="9543018"/>
            <a:ext cx="490954" cy="442535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1">
              <a:hueOff val="47394"/>
              <a:satOff val="-25753"/>
              <a:lumOff val="-7544"/>
            </a:schemeClr>
          </a:solidFill>
          <a:ln w="12700">
            <a:solidFill>
              <a:srgbClr val="000000"/>
            </a:solidFill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1" build="p" bldLvl="5" animBg="1" advAuto="0"/>
      <p:bldP spid="188" grpId="3" build="p" bldLvl="5" animBg="1" advAuto="0"/>
      <p:bldP spid="193" grpId="2" animBg="1" advAuto="0"/>
      <p:bldP spid="194" grpId="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ocal Nam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Local Names</a:t>
            </a:r>
          </a:p>
        </p:txBody>
      </p:sp>
      <p:sp>
        <p:nvSpPr>
          <p:cNvPr id="197" name="(Demo)"/>
          <p:cNvSpPr txBox="1"/>
          <p:nvPr/>
        </p:nvSpPr>
        <p:spPr>
          <a:xfrm>
            <a:off x="11353800" y="11538883"/>
            <a:ext cx="199477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(Demo</a:t>
            </a:r>
            <a:r>
              <a:rPr lang="en-US" dirty="0"/>
              <a:t>2</a:t>
            </a:r>
            <a:r>
              <a:rPr dirty="0"/>
              <a:t>)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creen Shot 2014-09-10 at 1.30.16 PM.png" descr="Screen Shot 2014-09-10 at 1.30.1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2760" y="2874558"/>
            <a:ext cx="5551161" cy="4405467"/>
          </a:xfrm>
          <a:prstGeom prst="rect">
            <a:avLst/>
          </a:prstGeom>
          <a:ln w="12700"/>
        </p:spPr>
      </p:pic>
      <p:pic>
        <p:nvPicPr>
          <p:cNvPr id="200" name="Screen Shot 2014-09-10 at 1.30.09 PM.png" descr="Screen Shot 2014-09-10 at 1.30.0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18231" y="2757474"/>
            <a:ext cx="12433301" cy="6794501"/>
          </a:xfrm>
          <a:prstGeom prst="rect">
            <a:avLst/>
          </a:prstGeom>
          <a:ln w="12700"/>
        </p:spPr>
      </p:pic>
      <p:sp>
        <p:nvSpPr>
          <p:cNvPr id="201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2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3" name="Local Names are not Visible to Other (Non-Nested)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Local Names are not Visible to Other (Non-Nested) Functions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10133445" y="3924300"/>
            <a:ext cx="877456" cy="4699000"/>
            <a:chOff x="0" y="0"/>
            <a:chExt cx="877454" cy="4699000"/>
          </a:xfrm>
        </p:grpSpPr>
        <p:sp>
          <p:nvSpPr>
            <p:cNvPr id="204" name="2"/>
            <p:cNvSpPr/>
            <p:nvPr/>
          </p:nvSpPr>
          <p:spPr>
            <a:xfrm>
              <a:off x="305954" y="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05" name="1"/>
            <p:cNvSpPr/>
            <p:nvPr/>
          </p:nvSpPr>
          <p:spPr>
            <a:xfrm>
              <a:off x="305954" y="412750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06" name="Line"/>
            <p:cNvSpPr/>
            <p:nvPr/>
          </p:nvSpPr>
          <p:spPr>
            <a:xfrm>
              <a:off x="0" y="482600"/>
              <a:ext cx="395652" cy="3784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183" h="21600" extrusionOk="0">
                  <a:moveTo>
                    <a:pt x="14183" y="21600"/>
                  </a:moveTo>
                  <a:cubicBezTo>
                    <a:pt x="-1540" y="19870"/>
                    <a:pt x="-7417" y="2391"/>
                    <a:pt x="13543" y="0"/>
                  </a:cubicBezTo>
                </a:path>
              </a:pathLst>
            </a:custGeom>
            <a:noFill/>
            <a:ln w="25400" cap="flat">
              <a:solidFill>
                <a:srgbClr val="213AF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208" name="Line"/>
          <p:cNvSpPr/>
          <p:nvPr/>
        </p:nvSpPr>
        <p:spPr>
          <a:xfrm>
            <a:off x="7086600" y="4191000"/>
            <a:ext cx="3326359" cy="4342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813" h="20662" extrusionOk="0">
                <a:moveTo>
                  <a:pt x="0" y="9092"/>
                </a:moveTo>
                <a:cubicBezTo>
                  <a:pt x="8" y="10279"/>
                  <a:pt x="1215" y="11212"/>
                  <a:pt x="3427" y="11217"/>
                </a:cubicBezTo>
                <a:cubicBezTo>
                  <a:pt x="5639" y="11221"/>
                  <a:pt x="9059" y="11334"/>
                  <a:pt x="11026" y="11302"/>
                </a:cubicBezTo>
                <a:cubicBezTo>
                  <a:pt x="12992" y="11270"/>
                  <a:pt x="13781" y="11540"/>
                  <a:pt x="13857" y="12916"/>
                </a:cubicBezTo>
                <a:cubicBezTo>
                  <a:pt x="13932" y="14292"/>
                  <a:pt x="13580" y="17266"/>
                  <a:pt x="13708" y="18355"/>
                </a:cubicBezTo>
                <a:cubicBezTo>
                  <a:pt x="13835" y="19443"/>
                  <a:pt x="13146" y="20473"/>
                  <a:pt x="14900" y="20479"/>
                </a:cubicBezTo>
                <a:cubicBezTo>
                  <a:pt x="16653" y="20485"/>
                  <a:pt x="16935" y="20366"/>
                  <a:pt x="18923" y="20309"/>
                </a:cubicBezTo>
                <a:cubicBezTo>
                  <a:pt x="20910" y="20253"/>
                  <a:pt x="21600" y="21600"/>
                  <a:pt x="19668" y="19374"/>
                </a:cubicBezTo>
                <a:cubicBezTo>
                  <a:pt x="17735" y="17149"/>
                  <a:pt x="16003" y="12643"/>
                  <a:pt x="16092" y="9687"/>
                </a:cubicBezTo>
                <a:cubicBezTo>
                  <a:pt x="16180" y="6732"/>
                  <a:pt x="16792" y="2491"/>
                  <a:pt x="18923" y="1360"/>
                </a:cubicBezTo>
                <a:cubicBezTo>
                  <a:pt x="21053" y="228"/>
                  <a:pt x="20434" y="149"/>
                  <a:pt x="20413" y="0"/>
                </a:cubicBezTo>
              </a:path>
            </a:pathLst>
          </a:custGeom>
          <a:ln w="50800">
            <a:solidFill>
              <a:srgbClr val="AC443F"/>
            </a:solidFill>
            <a:custDash>
              <a:ds d="200000" sp="200000"/>
            </a:custDash>
            <a:headEnd type="oval"/>
            <a:tailEnd type="diamond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09" name="“y” is not found"/>
          <p:cNvSpPr/>
          <p:nvPr/>
        </p:nvSpPr>
        <p:spPr>
          <a:xfrm rot="17311">
            <a:off x="5130138" y="8122400"/>
            <a:ext cx="3971530" cy="16129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5" y="0"/>
                </a:moveTo>
                <a:cubicBezTo>
                  <a:pt x="495" y="0"/>
                  <a:pt x="0" y="1218"/>
                  <a:pt x="0" y="2721"/>
                </a:cubicBezTo>
                <a:lnTo>
                  <a:pt x="0" y="18879"/>
                </a:lnTo>
                <a:cubicBezTo>
                  <a:pt x="0" y="20382"/>
                  <a:pt x="495" y="21600"/>
                  <a:pt x="1105" y="21600"/>
                </a:cubicBezTo>
                <a:lnTo>
                  <a:pt x="18580" y="21600"/>
                </a:lnTo>
                <a:cubicBezTo>
                  <a:pt x="19191" y="21600"/>
                  <a:pt x="19685" y="20382"/>
                  <a:pt x="19685" y="18879"/>
                </a:cubicBezTo>
                <a:lnTo>
                  <a:pt x="19685" y="5225"/>
                </a:lnTo>
                <a:lnTo>
                  <a:pt x="21600" y="3524"/>
                </a:lnTo>
                <a:lnTo>
                  <a:pt x="19610" y="1754"/>
                </a:lnTo>
                <a:cubicBezTo>
                  <a:pt x="19451" y="731"/>
                  <a:pt x="19051" y="0"/>
                  <a:pt x="18580" y="0"/>
                </a:cubicBezTo>
                <a:lnTo>
                  <a:pt x="1105" y="0"/>
                </a:lnTo>
                <a:close/>
              </a:path>
            </a:pathLst>
          </a:custGeom>
          <a:solidFill>
            <a:srgbClr val="DCE4EC"/>
          </a:solidFill>
          <a:ln w="25400">
            <a:solidFill>
              <a:srgbClr val="4B4B4B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lvl1pPr>
          </a:lstStyle>
          <a:p>
            <a:r>
              <a:t>“y” is not found</a:t>
            </a:r>
          </a:p>
        </p:txBody>
      </p:sp>
      <p:sp>
        <p:nvSpPr>
          <p:cNvPr id="210" name="“y” is not found, again"/>
          <p:cNvSpPr/>
          <p:nvPr/>
        </p:nvSpPr>
        <p:spPr>
          <a:xfrm rot="17311">
            <a:off x="7445288" y="1990300"/>
            <a:ext cx="3619501" cy="19899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" y="0"/>
                </a:moveTo>
                <a:cubicBezTo>
                  <a:pt x="543" y="0"/>
                  <a:pt x="0" y="988"/>
                  <a:pt x="0" y="2206"/>
                </a:cubicBezTo>
                <a:lnTo>
                  <a:pt x="0" y="15302"/>
                </a:lnTo>
                <a:cubicBezTo>
                  <a:pt x="0" y="16520"/>
                  <a:pt x="543" y="17507"/>
                  <a:pt x="1213" y="17507"/>
                </a:cubicBezTo>
                <a:lnTo>
                  <a:pt x="16243" y="17507"/>
                </a:lnTo>
                <a:lnTo>
                  <a:pt x="17003" y="21600"/>
                </a:lnTo>
                <a:lnTo>
                  <a:pt x="17761" y="17507"/>
                </a:lnTo>
                <a:lnTo>
                  <a:pt x="20387" y="17507"/>
                </a:lnTo>
                <a:cubicBezTo>
                  <a:pt x="21057" y="17507"/>
                  <a:pt x="21600" y="16520"/>
                  <a:pt x="21600" y="15302"/>
                </a:cubicBezTo>
                <a:lnTo>
                  <a:pt x="21600" y="2206"/>
                </a:lnTo>
                <a:cubicBezTo>
                  <a:pt x="21600" y="988"/>
                  <a:pt x="21057" y="0"/>
                  <a:pt x="20387" y="0"/>
                </a:cubicBezTo>
                <a:lnTo>
                  <a:pt x="1213" y="0"/>
                </a:lnTo>
                <a:close/>
              </a:path>
            </a:pathLst>
          </a:custGeom>
          <a:solidFill>
            <a:srgbClr val="DCE4EC"/>
          </a:solidFill>
          <a:ln w="25400">
            <a:solidFill>
              <a:srgbClr val="4B4B4B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lvl1pPr>
          </a:lstStyle>
          <a:p>
            <a:r>
              <a:t>“y” is not found, again</a:t>
            </a:r>
          </a:p>
        </p:txBody>
      </p:sp>
      <p:sp>
        <p:nvSpPr>
          <p:cNvPr id="211" name="Error"/>
          <p:cNvSpPr/>
          <p:nvPr/>
        </p:nvSpPr>
        <p:spPr>
          <a:xfrm>
            <a:off x="7734300" y="3835400"/>
            <a:ext cx="2387600" cy="673100"/>
          </a:xfrm>
          <a:prstGeom prst="rect">
            <a:avLst/>
          </a:prstGeom>
          <a:solidFill>
            <a:srgbClr val="B24141"/>
          </a:solidFill>
          <a:ln w="38100"/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lvl1pPr>
          </a:lstStyle>
          <a:p>
            <a:r>
              <a:t>Error</a:t>
            </a:r>
          </a:p>
        </p:txBody>
      </p:sp>
      <p:sp>
        <p:nvSpPr>
          <p:cNvPr id="212" name="An environment is a sequence of frames.…"/>
          <p:cNvSpPr txBox="1">
            <a:spLocks noGrp="1"/>
          </p:cNvSpPr>
          <p:nvPr>
            <p:ph type="body" sz="quarter" idx="1"/>
          </p:nvPr>
        </p:nvSpPr>
        <p:spPr>
          <a:xfrm>
            <a:off x="1761947" y="10270987"/>
            <a:ext cx="20210701" cy="2714876"/>
          </a:xfrm>
          <a:prstGeom prst="rect">
            <a:avLst/>
          </a:prstGeom>
        </p:spPr>
        <p:txBody>
          <a:bodyPr/>
          <a:lstStyle/>
          <a:p>
            <a:pPr marL="690880" indent="-609600">
              <a:spcBef>
                <a:spcPts val="2300"/>
              </a:spcBef>
              <a:buSzPct val="125000"/>
              <a:buChar char="•"/>
            </a:pPr>
            <a:r>
              <a:t>An environment is a sequence of frames.</a:t>
            </a:r>
          </a:p>
          <a:p>
            <a:pPr marL="690880" indent="-609600">
              <a:spcBef>
                <a:spcPts val="2300"/>
              </a:spcBef>
              <a:buSzPct val="125000"/>
              <a:buChar char="•"/>
            </a:pPr>
            <a:r>
              <a:t>The environment created by calling a top-level function (no def within def) consists of one local frame, followed by the global frame.</a:t>
            </a:r>
          </a:p>
        </p:txBody>
      </p:sp>
      <p:sp>
        <p:nvSpPr>
          <p:cNvPr id="2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14" name="http://pythontutor.com/composingprograms.html#code=def%20f%28x,%20y%29%3A%0A%20%20%20%20return%20g%28x%29%0A%0Adef%20g%28a%29%3A%0A%20%20%20%20return%20a%20%2B%20y%0A%20%20%20%20%0Aresult%20%3D%20f%281,%202%29&amp;cumulative=true&amp;curInstr=0&amp;mode=display&amp;origin=composingprograms.js&amp;py=3&amp;rawInputLstJSON=%5B%5D"/>
          <p:cNvSpPr txBox="1"/>
          <p:nvPr/>
        </p:nvSpPr>
        <p:spPr>
          <a:xfrm>
            <a:off x="1357306" y="13147674"/>
            <a:ext cx="21669388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0" marR="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100">
                <a:uFillTx/>
              </a:defRPr>
            </a:lvl1pPr>
          </a:lstStyle>
          <a:p>
            <a:r>
              <a:t>http://pythontutor.com/composingprograms.html#code=def%20f%28x,%20y%29%3A%0A%20%20%20%20return%20g%28x%29%0A%0Adef%20g%28a%29%3A%0A%20%20%20%20return%20a%20%2B%20y%0A%20%20%20%20%0Aresult%20%3D%20f%281,%202%29&amp;cumulative=true&amp;curInstr=0&amp;mode=display&amp;origin=composingprograms.js&amp;py=3&amp;rawInputLstJSON=%5B%5D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1" animBg="1" advAuto="0"/>
      <p:bldP spid="208" grpId="2" animBg="1" advAuto="0"/>
      <p:bldP spid="209" grpId="3" animBg="1" advAuto="0"/>
      <p:bldP spid="210" grpId="4" animBg="1" advAuto="0"/>
      <p:bldP spid="211" grpId="5" animBg="1" advAuto="0"/>
      <p:bldP spid="212" grpId="6" build="p" bldLvl="5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Lambda Expressions"/>
          <p:cNvSpPr txBox="1">
            <a:spLocks noGrp="1"/>
          </p:cNvSpPr>
          <p:nvPr>
            <p:ph type="title"/>
          </p:nvPr>
        </p:nvSpPr>
        <p:spPr>
          <a:xfrm>
            <a:off x="1759215" y="722451"/>
            <a:ext cx="20840701" cy="859631"/>
          </a:xfrm>
          <a:prstGeom prst="rect">
            <a:avLst/>
          </a:prstGeom>
        </p:spPr>
        <p:txBody>
          <a:bodyPr/>
          <a:lstStyle/>
          <a:p>
            <a:r>
              <a:rPr dirty="0"/>
              <a:t>Lambda Expressions</a:t>
            </a:r>
          </a:p>
        </p:txBody>
      </p:sp>
      <p:sp>
        <p:nvSpPr>
          <p:cNvPr id="407" name="(Demo)"/>
          <p:cNvSpPr txBox="1"/>
          <p:nvPr/>
        </p:nvSpPr>
        <p:spPr>
          <a:xfrm>
            <a:off x="11347755" y="11538883"/>
            <a:ext cx="199477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(Demo</a:t>
            </a:r>
            <a:r>
              <a:rPr lang="en-US" dirty="0"/>
              <a:t>4</a:t>
            </a:r>
            <a:r>
              <a:rPr dirty="0"/>
              <a:t>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02F1E3-0BA3-F94D-A3E4-DC7AACD54A30}"/>
              </a:ext>
            </a:extLst>
          </p:cNvPr>
          <p:cNvSpPr/>
          <p:nvPr/>
        </p:nvSpPr>
        <p:spPr>
          <a:xfrm>
            <a:off x="7828201" y="-2683074"/>
            <a:ext cx="9033883" cy="190821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3400" dirty="0">
                <a:latin typeface="Symbol" pitchFamily="2" charset="2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1228800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0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1" name="Lambda Expres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Lambda Expressions</a:t>
            </a:r>
          </a:p>
        </p:txBody>
      </p:sp>
      <p:sp>
        <p:nvSpPr>
          <p:cNvPr id="222" name="&gt;&gt;&gt; x = 10"/>
          <p:cNvSpPr txBox="1"/>
          <p:nvPr/>
        </p:nvSpPr>
        <p:spPr>
          <a:xfrm>
            <a:off x="4800600" y="2901950"/>
            <a:ext cx="2642315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&gt;&gt;&gt; x = 10</a:t>
            </a:r>
          </a:p>
        </p:txBody>
      </p:sp>
      <p:sp>
        <p:nvSpPr>
          <p:cNvPr id="223" name="&gt;&gt;&gt; square = x * x"/>
          <p:cNvSpPr txBox="1"/>
          <p:nvPr/>
        </p:nvSpPr>
        <p:spPr>
          <a:xfrm>
            <a:off x="4800600" y="4641850"/>
            <a:ext cx="4599702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&gt;&gt;&gt; square = x * x</a:t>
            </a:r>
          </a:p>
        </p:txBody>
      </p:sp>
      <p:sp>
        <p:nvSpPr>
          <p:cNvPr id="224" name="&gt;&gt;&gt; square = lambda x: x * x"/>
          <p:cNvSpPr txBox="1"/>
          <p:nvPr/>
        </p:nvSpPr>
        <p:spPr>
          <a:xfrm>
            <a:off x="4800600" y="6369050"/>
            <a:ext cx="7046437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&gt;&gt;&gt; square = lambda x: x * x</a:t>
            </a:r>
          </a:p>
        </p:txBody>
      </p:sp>
      <p:sp>
        <p:nvSpPr>
          <p:cNvPr id="225" name="&gt;&gt;&gt; square(4)…"/>
          <p:cNvSpPr txBox="1"/>
          <p:nvPr/>
        </p:nvSpPr>
        <p:spPr>
          <a:xfrm>
            <a:off x="4800600" y="9359900"/>
            <a:ext cx="3621009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&gt;&gt;&gt; square(4)</a:t>
            </a:r>
          </a:p>
          <a:p>
            <a:r>
              <a:t>16</a:t>
            </a:r>
          </a:p>
        </p:txBody>
      </p:sp>
      <p:grpSp>
        <p:nvGrpSpPr>
          <p:cNvPr id="228" name="Group"/>
          <p:cNvGrpSpPr/>
          <p:nvPr/>
        </p:nvGrpSpPr>
        <p:grpSpPr>
          <a:xfrm>
            <a:off x="7937500" y="2488675"/>
            <a:ext cx="6631142" cy="2781825"/>
            <a:chOff x="0" y="0"/>
            <a:chExt cx="6631141" cy="2781824"/>
          </a:xfrm>
        </p:grpSpPr>
        <p:sp>
          <p:nvSpPr>
            <p:cNvPr id="226" name="An expression: this one evaluates to a number"/>
            <p:cNvSpPr/>
            <p:nvPr/>
          </p:nvSpPr>
          <p:spPr>
            <a:xfrm>
              <a:off x="379169" y="0"/>
              <a:ext cx="6251973" cy="2142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78" y="0"/>
                  </a:moveTo>
                  <a:cubicBezTo>
                    <a:pt x="393" y="0"/>
                    <a:pt x="0" y="1147"/>
                    <a:pt x="0" y="2561"/>
                  </a:cubicBezTo>
                  <a:lnTo>
                    <a:pt x="0" y="15506"/>
                  </a:lnTo>
                  <a:cubicBezTo>
                    <a:pt x="0" y="16920"/>
                    <a:pt x="393" y="18067"/>
                    <a:pt x="878" y="18067"/>
                  </a:cubicBezTo>
                  <a:lnTo>
                    <a:pt x="1275" y="18067"/>
                  </a:lnTo>
                  <a:lnTo>
                    <a:pt x="1714" y="21600"/>
                  </a:lnTo>
                  <a:lnTo>
                    <a:pt x="2153" y="18067"/>
                  </a:lnTo>
                  <a:lnTo>
                    <a:pt x="20722" y="18067"/>
                  </a:lnTo>
                  <a:cubicBezTo>
                    <a:pt x="21207" y="18067"/>
                    <a:pt x="21600" y="16920"/>
                    <a:pt x="21600" y="15506"/>
                  </a:cubicBezTo>
                  <a:lnTo>
                    <a:pt x="21600" y="2561"/>
                  </a:lnTo>
                  <a:cubicBezTo>
                    <a:pt x="21600" y="1147"/>
                    <a:pt x="21207" y="0"/>
                    <a:pt x="20722" y="0"/>
                  </a:cubicBezTo>
                  <a:lnTo>
                    <a:pt x="878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An expression: this one evaluates to a number</a:t>
              </a:r>
            </a:p>
          </p:txBody>
        </p:sp>
        <p:sp>
          <p:nvSpPr>
            <p:cNvPr id="227" name="Rounded Rectangle"/>
            <p:cNvSpPr/>
            <p:nvPr/>
          </p:nvSpPr>
          <p:spPr>
            <a:xfrm>
              <a:off x="0" y="2172224"/>
              <a:ext cx="1562100" cy="609601"/>
            </a:xfrm>
            <a:prstGeom prst="roundRect">
              <a:avLst>
                <a:gd name="adj" fmla="val 31250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231" name="Group"/>
          <p:cNvGrpSpPr/>
          <p:nvPr/>
        </p:nvGrpSpPr>
        <p:grpSpPr>
          <a:xfrm>
            <a:off x="7988300" y="4584700"/>
            <a:ext cx="10744200" cy="2565400"/>
            <a:chOff x="0" y="0"/>
            <a:chExt cx="10744200" cy="2565400"/>
          </a:xfrm>
        </p:grpSpPr>
        <p:sp>
          <p:nvSpPr>
            <p:cNvPr id="229" name="Also an expression: evaluates to a function"/>
            <p:cNvSpPr/>
            <p:nvPr/>
          </p:nvSpPr>
          <p:spPr>
            <a:xfrm>
              <a:off x="4164012" y="0"/>
              <a:ext cx="6580188" cy="1856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" y="0"/>
                  </a:moveTo>
                  <a:cubicBezTo>
                    <a:pt x="1462" y="0"/>
                    <a:pt x="1089" y="1323"/>
                    <a:pt x="1089" y="2955"/>
                  </a:cubicBezTo>
                  <a:lnTo>
                    <a:pt x="1089" y="17643"/>
                  </a:lnTo>
                  <a:lnTo>
                    <a:pt x="0" y="21600"/>
                  </a:lnTo>
                  <a:lnTo>
                    <a:pt x="1537" y="20487"/>
                  </a:lnTo>
                  <a:cubicBezTo>
                    <a:pt x="1653" y="20703"/>
                    <a:pt x="1783" y="20834"/>
                    <a:pt x="1923" y="20834"/>
                  </a:cubicBezTo>
                  <a:lnTo>
                    <a:pt x="20766" y="20834"/>
                  </a:lnTo>
                  <a:cubicBezTo>
                    <a:pt x="21227" y="20834"/>
                    <a:pt x="21600" y="19510"/>
                    <a:pt x="21600" y="17878"/>
                  </a:cubicBezTo>
                  <a:lnTo>
                    <a:pt x="21600" y="2955"/>
                  </a:lnTo>
                  <a:cubicBezTo>
                    <a:pt x="21600" y="1323"/>
                    <a:pt x="21227" y="0"/>
                    <a:pt x="20766" y="0"/>
                  </a:cubicBezTo>
                  <a:lnTo>
                    <a:pt x="1923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Also an expression: evaluates to a function</a:t>
              </a:r>
            </a:p>
          </p:txBody>
        </p:sp>
        <p:sp>
          <p:nvSpPr>
            <p:cNvPr id="230" name="Rounded Rectangle"/>
            <p:cNvSpPr/>
            <p:nvPr/>
          </p:nvSpPr>
          <p:spPr>
            <a:xfrm>
              <a:off x="0" y="1752600"/>
              <a:ext cx="4051300" cy="812800"/>
            </a:xfrm>
            <a:prstGeom prst="roundRect">
              <a:avLst>
                <a:gd name="adj" fmla="val 23438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234" name="Group"/>
          <p:cNvGrpSpPr/>
          <p:nvPr/>
        </p:nvGrpSpPr>
        <p:grpSpPr>
          <a:xfrm>
            <a:off x="10248900" y="6959600"/>
            <a:ext cx="8496300" cy="2317750"/>
            <a:chOff x="0" y="0"/>
            <a:chExt cx="8496300" cy="2317750"/>
          </a:xfrm>
        </p:grpSpPr>
        <p:sp>
          <p:nvSpPr>
            <p:cNvPr id="232" name="that returns the value of &quot;x * x&quot;"/>
            <p:cNvSpPr txBox="1"/>
            <p:nvPr/>
          </p:nvSpPr>
          <p:spPr>
            <a:xfrm>
              <a:off x="0" y="1733550"/>
              <a:ext cx="8496300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A633"/>
                  </a:solidFill>
                  <a:uFill>
                    <a:solidFill>
                      <a:srgbClr val="00A633"/>
                    </a:solidFill>
                  </a:uFill>
                </a:defRPr>
              </a:lvl1pPr>
            </a:lstStyle>
            <a:p>
              <a:r>
                <a:t>that returns the value of "x * x"</a:t>
              </a:r>
            </a:p>
          </p:txBody>
        </p:sp>
        <p:sp>
          <p:nvSpPr>
            <p:cNvPr id="233" name="Line"/>
            <p:cNvSpPr/>
            <p:nvPr/>
          </p:nvSpPr>
          <p:spPr>
            <a:xfrm>
              <a:off x="298343" y="0"/>
              <a:ext cx="1268520" cy="0"/>
            </a:xfrm>
            <a:prstGeom prst="line">
              <a:avLst/>
            </a:prstGeom>
            <a:noFill/>
            <a:ln w="63500" cap="flat">
              <a:solidFill>
                <a:srgbClr val="00A63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237" name="Group"/>
          <p:cNvGrpSpPr/>
          <p:nvPr/>
        </p:nvGrpSpPr>
        <p:grpSpPr>
          <a:xfrm>
            <a:off x="8940800" y="6959600"/>
            <a:ext cx="5823070" cy="1695450"/>
            <a:chOff x="0" y="0"/>
            <a:chExt cx="5823068" cy="1695450"/>
          </a:xfrm>
        </p:grpSpPr>
        <p:sp>
          <p:nvSpPr>
            <p:cNvPr id="235" name="with formal parameter x"/>
            <p:cNvSpPr txBox="1"/>
            <p:nvPr/>
          </p:nvSpPr>
          <p:spPr>
            <a:xfrm>
              <a:off x="0" y="1111250"/>
              <a:ext cx="5823070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FF1713"/>
                  </a:solidFill>
                  <a:uFill>
                    <a:solidFill>
                      <a:srgbClr val="FF1713"/>
                    </a:solidFill>
                  </a:uFill>
                </a:defRPr>
              </a:lvl1pPr>
            </a:lstStyle>
            <a:p>
              <a:r>
                <a:t>with formal parameter x</a:t>
              </a:r>
            </a:p>
          </p:txBody>
        </p:sp>
        <p:sp>
          <p:nvSpPr>
            <p:cNvPr id="236" name="Line"/>
            <p:cNvSpPr/>
            <p:nvPr/>
          </p:nvSpPr>
          <p:spPr>
            <a:xfrm>
              <a:off x="838200" y="0"/>
              <a:ext cx="342900" cy="0"/>
            </a:xfrm>
            <a:prstGeom prst="line">
              <a:avLst/>
            </a:prstGeom>
            <a:noFill/>
            <a:ln w="63500" cap="flat">
              <a:solidFill>
                <a:srgbClr val="FF1713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7937500" y="6959600"/>
            <a:ext cx="2642315" cy="1060450"/>
            <a:chOff x="0" y="0"/>
            <a:chExt cx="2642314" cy="1060450"/>
          </a:xfrm>
        </p:grpSpPr>
        <p:sp>
          <p:nvSpPr>
            <p:cNvPr id="238" name="A function"/>
            <p:cNvSpPr txBox="1"/>
            <p:nvPr/>
          </p:nvSpPr>
          <p:spPr>
            <a:xfrm>
              <a:off x="0" y="476250"/>
              <a:ext cx="2642315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7ECF"/>
                  </a:solidFill>
                  <a:uFill>
                    <a:solidFill>
                      <a:srgbClr val="007ECF"/>
                    </a:solidFill>
                  </a:uFill>
                </a:defRPr>
              </a:lvl1pPr>
            </a:lstStyle>
            <a:p>
              <a:r>
                <a:t>A function</a:t>
              </a:r>
            </a:p>
          </p:txBody>
        </p:sp>
        <p:sp>
          <p:nvSpPr>
            <p:cNvPr id="239" name="Line"/>
            <p:cNvSpPr/>
            <p:nvPr/>
          </p:nvSpPr>
          <p:spPr>
            <a:xfrm>
              <a:off x="177800" y="0"/>
              <a:ext cx="1485900" cy="0"/>
            </a:xfrm>
            <a:prstGeom prst="line">
              <a:avLst/>
            </a:prstGeom>
            <a:noFill/>
            <a:ln w="63500" cap="flat">
              <a:solidFill>
                <a:srgbClr val="007ECF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241" name="Lambda expressions are not common in Python, but important in general"/>
          <p:cNvSpPr txBox="1"/>
          <p:nvPr/>
        </p:nvSpPr>
        <p:spPr>
          <a:xfrm>
            <a:off x="4238037" y="11145837"/>
            <a:ext cx="1707804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Lambda expressions are not common in Python, but important in general</a:t>
            </a:r>
          </a:p>
        </p:txBody>
      </p:sp>
      <p:sp>
        <p:nvSpPr>
          <p:cNvPr id="242" name="Important: No &quot;return&quot; keyword!"/>
          <p:cNvSpPr/>
          <p:nvPr/>
        </p:nvSpPr>
        <p:spPr>
          <a:xfrm>
            <a:off x="12217400" y="6680200"/>
            <a:ext cx="8915400" cy="1054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2" y="0"/>
                </a:moveTo>
                <a:cubicBezTo>
                  <a:pt x="1124" y="0"/>
                  <a:pt x="998" y="394"/>
                  <a:pt x="895" y="1041"/>
                </a:cubicBezTo>
                <a:lnTo>
                  <a:pt x="0" y="1822"/>
                </a:lnTo>
                <a:lnTo>
                  <a:pt x="646" y="6587"/>
                </a:lnTo>
                <a:lnTo>
                  <a:pt x="646" y="16395"/>
                </a:lnTo>
                <a:cubicBezTo>
                  <a:pt x="646" y="19270"/>
                  <a:pt x="922" y="21600"/>
                  <a:pt x="1262" y="21600"/>
                </a:cubicBezTo>
                <a:lnTo>
                  <a:pt x="20985" y="21600"/>
                </a:lnTo>
                <a:cubicBezTo>
                  <a:pt x="21324" y="21600"/>
                  <a:pt x="21600" y="19270"/>
                  <a:pt x="21600" y="16395"/>
                </a:cubicBezTo>
                <a:lnTo>
                  <a:pt x="21600" y="5205"/>
                </a:lnTo>
                <a:cubicBezTo>
                  <a:pt x="21600" y="2330"/>
                  <a:pt x="21324" y="0"/>
                  <a:pt x="20985" y="0"/>
                </a:cubicBezTo>
                <a:lnTo>
                  <a:pt x="1262" y="0"/>
                </a:lnTo>
                <a:close/>
              </a:path>
            </a:pathLst>
          </a:custGeom>
          <a:solidFill>
            <a:srgbClr val="DCE4EC"/>
          </a:solidFill>
          <a:ln w="25400">
            <a:solidFill>
              <a:srgbClr val="4B4B4B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r>
              <a:t>Important: No "return" keyword!</a:t>
            </a:r>
          </a:p>
        </p:txBody>
      </p:sp>
      <p:grpSp>
        <p:nvGrpSpPr>
          <p:cNvPr id="245" name="Group"/>
          <p:cNvGrpSpPr/>
          <p:nvPr/>
        </p:nvGrpSpPr>
        <p:grpSpPr>
          <a:xfrm>
            <a:off x="12484100" y="8704460"/>
            <a:ext cx="8077200" cy="1976240"/>
            <a:chOff x="0" y="0"/>
            <a:chExt cx="8077200" cy="1976239"/>
          </a:xfrm>
        </p:grpSpPr>
        <p:sp>
          <p:nvSpPr>
            <p:cNvPr id="243" name="Must be a single expression"/>
            <p:cNvSpPr/>
            <p:nvPr/>
          </p:nvSpPr>
          <p:spPr>
            <a:xfrm>
              <a:off x="0" y="752673"/>
              <a:ext cx="8077200" cy="12235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64" y="0"/>
                  </a:moveTo>
                  <a:lnTo>
                    <a:pt x="13425" y="2992"/>
                  </a:lnTo>
                  <a:lnTo>
                    <a:pt x="679" y="2992"/>
                  </a:lnTo>
                  <a:cubicBezTo>
                    <a:pt x="304" y="2992"/>
                    <a:pt x="0" y="4999"/>
                    <a:pt x="0" y="7476"/>
                  </a:cubicBezTo>
                  <a:lnTo>
                    <a:pt x="0" y="17116"/>
                  </a:lnTo>
                  <a:cubicBezTo>
                    <a:pt x="0" y="19592"/>
                    <a:pt x="304" y="21600"/>
                    <a:pt x="679" y="21600"/>
                  </a:cubicBezTo>
                  <a:lnTo>
                    <a:pt x="20921" y="21600"/>
                  </a:lnTo>
                  <a:cubicBezTo>
                    <a:pt x="21296" y="21600"/>
                    <a:pt x="21600" y="19592"/>
                    <a:pt x="21600" y="17116"/>
                  </a:cubicBezTo>
                  <a:lnTo>
                    <a:pt x="21600" y="7476"/>
                  </a:lnTo>
                  <a:cubicBezTo>
                    <a:pt x="21600" y="4999"/>
                    <a:pt x="21296" y="2992"/>
                    <a:pt x="20921" y="2992"/>
                  </a:cubicBezTo>
                  <a:lnTo>
                    <a:pt x="14104" y="2992"/>
                  </a:lnTo>
                  <a:lnTo>
                    <a:pt x="13764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Must be a single expression</a:t>
              </a:r>
            </a:p>
          </p:txBody>
        </p:sp>
        <p:sp>
          <p:nvSpPr>
            <p:cNvPr id="244" name="Rounded Rectangle"/>
            <p:cNvSpPr/>
            <p:nvPr/>
          </p:nvSpPr>
          <p:spPr>
            <a:xfrm>
              <a:off x="4470400" y="0"/>
              <a:ext cx="1333500" cy="609600"/>
            </a:xfrm>
            <a:prstGeom prst="roundRect">
              <a:avLst>
                <a:gd name="adj" fmla="val 31250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2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47" name="Lambda expressions in Python cannot contain statements at all!"/>
          <p:cNvSpPr txBox="1"/>
          <p:nvPr/>
        </p:nvSpPr>
        <p:spPr>
          <a:xfrm>
            <a:off x="4238037" y="11984037"/>
            <a:ext cx="1536533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Lambda expressions in Python cannot contain statements at all!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  <p:bldP spid="223" grpId="2" animBg="1" advAuto="0"/>
      <p:bldP spid="224" grpId="4" animBg="1" advAuto="0"/>
      <p:bldP spid="225" grpId="11" animBg="1" advAuto="0"/>
      <p:bldP spid="228" grpId="3" animBg="1" advAuto="0"/>
      <p:bldP spid="231" grpId="5" animBg="1" advAuto="0"/>
      <p:bldP spid="234" grpId="8" animBg="1" advAuto="0"/>
      <p:bldP spid="237" grpId="7" animBg="1" advAuto="0"/>
      <p:bldP spid="240" grpId="6" animBg="1" advAuto="0"/>
      <p:bldP spid="241" grpId="12" animBg="1" advAuto="0"/>
      <p:bldP spid="242" grpId="9" animBg="1" advAuto="0"/>
      <p:bldP spid="245" grpId="10" animBg="1" advAuto="0"/>
      <p:bldP spid="247" grpId="1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creen Shot 2014-09-11 at 2.09.31 PM.png" descr="Screen Shot 2014-09-11 at 2.0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112" y="8832353"/>
            <a:ext cx="11633201" cy="3378201"/>
          </a:xfrm>
          <a:prstGeom prst="rect">
            <a:avLst/>
          </a:prstGeom>
          <a:ln w="12700"/>
        </p:spPr>
      </p:pic>
      <p:sp>
        <p:nvSpPr>
          <p:cNvPr id="250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1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2" name="Lambda Expressions Versus De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Lambda Expressions Versus Def Statements</a:t>
            </a:r>
          </a:p>
        </p:txBody>
      </p:sp>
      <p:grpSp>
        <p:nvGrpSpPr>
          <p:cNvPr id="255" name="Group"/>
          <p:cNvGrpSpPr/>
          <p:nvPr/>
        </p:nvGrpSpPr>
        <p:grpSpPr>
          <a:xfrm>
            <a:off x="4584700" y="2336800"/>
            <a:ext cx="6067743" cy="2101850"/>
            <a:chOff x="0" y="0"/>
            <a:chExt cx="6067742" cy="2101850"/>
          </a:xfrm>
        </p:grpSpPr>
        <p:pic>
          <p:nvPicPr>
            <p:cNvPr id="253" name="PeaShooter.png" descr="PeaShooter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527300" y="0"/>
              <a:ext cx="1381213" cy="1612900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54" name="square = lambda x: x * x"/>
            <p:cNvSpPr txBox="1"/>
            <p:nvPr/>
          </p:nvSpPr>
          <p:spPr>
            <a:xfrm>
              <a:off x="0" y="1517650"/>
              <a:ext cx="6067743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square = lambda x: x * x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14884400" y="2146300"/>
            <a:ext cx="6159500" cy="2578100"/>
            <a:chOff x="0" y="0"/>
            <a:chExt cx="6159499" cy="2578099"/>
          </a:xfrm>
        </p:grpSpPr>
        <p:pic>
          <p:nvPicPr>
            <p:cNvPr id="256" name="plants-vs-zombie-papercraft-002.jpg" descr="plants-vs-zombie-papercraft-002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581400" y="0"/>
              <a:ext cx="2578100" cy="2578100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257" name="def square(x):…"/>
            <p:cNvSpPr txBox="1"/>
            <p:nvPr/>
          </p:nvSpPr>
          <p:spPr>
            <a:xfrm>
              <a:off x="0" y="1460500"/>
              <a:ext cx="4110356" cy="1066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def square(x):</a:t>
              </a:r>
            </a:p>
            <a:p>
              <a:r>
                <a:t>    return x * x</a:t>
              </a:r>
            </a:p>
          </p:txBody>
        </p:sp>
      </p:grpSp>
      <p:sp>
        <p:nvSpPr>
          <p:cNvPr id="259" name="VS"/>
          <p:cNvSpPr txBox="1"/>
          <p:nvPr/>
        </p:nvSpPr>
        <p:spPr>
          <a:xfrm>
            <a:off x="12311136" y="3605212"/>
            <a:ext cx="990770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200" b="1"/>
            </a:lvl1pPr>
          </a:lstStyle>
          <a:p>
            <a:r>
              <a:t>VS</a:t>
            </a:r>
          </a:p>
        </p:txBody>
      </p:sp>
      <p:sp>
        <p:nvSpPr>
          <p:cNvPr id="260" name="Both create a function with the same domain, range, and behavior.…"/>
          <p:cNvSpPr txBox="1"/>
          <p:nvPr/>
        </p:nvSpPr>
        <p:spPr>
          <a:xfrm>
            <a:off x="2103472" y="5026025"/>
            <a:ext cx="21628101" cy="3251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62280" indent="-381000">
              <a:spcBef>
                <a:spcPts val="3200"/>
              </a:spcBef>
              <a:buSzPct val="100000"/>
              <a:buChar char="•"/>
            </a:pPr>
            <a:r>
              <a:t>Both create a function with the same domain, range, and behavior.</a:t>
            </a:r>
          </a:p>
          <a:p>
            <a:pPr marL="462280" indent="-381000">
              <a:spcBef>
                <a:spcPts val="3200"/>
              </a:spcBef>
              <a:buSzPct val="100000"/>
              <a:buChar char="•"/>
            </a:pPr>
            <a:r>
              <a:t>Both bind that function to the name square.</a:t>
            </a:r>
          </a:p>
          <a:p>
            <a:pPr marL="462280" indent="-381000">
              <a:spcBef>
                <a:spcPts val="3200"/>
              </a:spcBef>
              <a:buSzPct val="100000"/>
              <a:buChar char="•"/>
            </a:pPr>
            <a:r>
              <a:t>Only the def statement gives the function an intrinsic name, which shows up in environment diagrams but doesn't affect execution (unless the function is printed).</a:t>
            </a:r>
          </a:p>
        </p:txBody>
      </p:sp>
      <p:grpSp>
        <p:nvGrpSpPr>
          <p:cNvPr id="263" name="Group"/>
          <p:cNvGrpSpPr/>
          <p:nvPr/>
        </p:nvGrpSpPr>
        <p:grpSpPr>
          <a:xfrm>
            <a:off x="6337300" y="8894960"/>
            <a:ext cx="3721100" cy="2509640"/>
            <a:chOff x="0" y="0"/>
            <a:chExt cx="3721100" cy="2509639"/>
          </a:xfrm>
        </p:grpSpPr>
        <p:sp>
          <p:nvSpPr>
            <p:cNvPr id="261" name="The Greek letter lambda"/>
            <p:cNvSpPr/>
            <p:nvPr/>
          </p:nvSpPr>
          <p:spPr>
            <a:xfrm>
              <a:off x="0" y="757039"/>
              <a:ext cx="3721100" cy="1752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5" y="0"/>
                  </a:moveTo>
                  <a:lnTo>
                    <a:pt x="7337" y="2191"/>
                  </a:lnTo>
                  <a:lnTo>
                    <a:pt x="1474" y="2191"/>
                  </a:lnTo>
                  <a:cubicBezTo>
                    <a:pt x="660" y="2191"/>
                    <a:pt x="0" y="3593"/>
                    <a:pt x="0" y="5322"/>
                  </a:cubicBezTo>
                  <a:lnTo>
                    <a:pt x="0" y="18470"/>
                  </a:lnTo>
                  <a:cubicBezTo>
                    <a:pt x="0" y="20198"/>
                    <a:pt x="660" y="21600"/>
                    <a:pt x="1474" y="21600"/>
                  </a:cubicBezTo>
                  <a:lnTo>
                    <a:pt x="20126" y="21600"/>
                  </a:lnTo>
                  <a:cubicBezTo>
                    <a:pt x="20940" y="21600"/>
                    <a:pt x="21600" y="20198"/>
                    <a:pt x="21600" y="18470"/>
                  </a:cubicBezTo>
                  <a:lnTo>
                    <a:pt x="21600" y="5322"/>
                  </a:lnTo>
                  <a:cubicBezTo>
                    <a:pt x="21600" y="3593"/>
                    <a:pt x="20940" y="2191"/>
                    <a:pt x="20126" y="2191"/>
                  </a:cubicBezTo>
                  <a:lnTo>
                    <a:pt x="8810" y="2191"/>
                  </a:lnTo>
                  <a:lnTo>
                    <a:pt x="8075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The Greek letter lambda</a:t>
              </a:r>
            </a:p>
          </p:txBody>
        </p:sp>
        <p:sp>
          <p:nvSpPr>
            <p:cNvPr id="262" name="Rounded Rectangle"/>
            <p:cNvSpPr/>
            <p:nvPr/>
          </p:nvSpPr>
          <p:spPr>
            <a:xfrm>
              <a:off x="1244600" y="0"/>
              <a:ext cx="342900" cy="609600"/>
            </a:xfrm>
            <a:prstGeom prst="roundRect">
              <a:avLst>
                <a:gd name="adj" fmla="val 50000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264" name="Rounded Rectangle"/>
          <p:cNvSpPr/>
          <p:nvPr/>
        </p:nvSpPr>
        <p:spPr>
          <a:xfrm>
            <a:off x="4000500" y="9461500"/>
            <a:ext cx="1320800" cy="533400"/>
          </a:xfrm>
          <a:prstGeom prst="roundRect">
            <a:avLst>
              <a:gd name="adj" fmla="val 35714"/>
            </a:avLst>
          </a:prstGeom>
          <a:ln w="25400">
            <a:solidFill>
              <a:srgbClr val="007ECF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pic>
        <p:nvPicPr>
          <p:cNvPr id="266" name="Screen Shot 2014-09-11 at 2.10.36 PM.png" descr="Screen Shot 2014-09-11 at 2.10.36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491187" y="8832353"/>
            <a:ext cx="10363201" cy="3340101"/>
          </a:xfrm>
          <a:prstGeom prst="rect">
            <a:avLst/>
          </a:prstGeom>
          <a:ln w="12700"/>
        </p:spPr>
      </p:pic>
      <p:sp>
        <p:nvSpPr>
          <p:cNvPr id="267" name="Line"/>
          <p:cNvSpPr/>
          <p:nvPr/>
        </p:nvSpPr>
        <p:spPr>
          <a:xfrm flipV="1">
            <a:off x="12800750" y="8705849"/>
            <a:ext cx="1" cy="3973241"/>
          </a:xfrm>
          <a:prstGeom prst="line">
            <a:avLst/>
          </a:prstGeom>
          <a:ln w="139700">
            <a:solidFill>
              <a:srgbClr val="A6AAA9"/>
            </a:solidFill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68" name="Rounded Rectangle"/>
          <p:cNvSpPr/>
          <p:nvPr/>
        </p:nvSpPr>
        <p:spPr>
          <a:xfrm>
            <a:off x="1243914" y="10305553"/>
            <a:ext cx="1785195" cy="533401"/>
          </a:xfrm>
          <a:prstGeom prst="roundRect">
            <a:avLst>
              <a:gd name="adj" fmla="val 35714"/>
            </a:avLst>
          </a:prstGeom>
          <a:ln w="25400">
            <a:solidFill>
              <a:srgbClr val="007ECF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5" animBg="1" advAuto="0"/>
      <p:bldP spid="255" grpId="2" animBg="1" advAuto="0"/>
      <p:bldP spid="258" grpId="3" animBg="1" advAuto="0"/>
      <p:bldP spid="259" grpId="1" animBg="1" advAuto="0"/>
      <p:bldP spid="260" grpId="4" build="p" bldLvl="5" animBg="1" advAuto="0"/>
      <p:bldP spid="263" grpId="7" animBg="1" advAuto="0"/>
      <p:bldP spid="264" grpId="6" animBg="1" advAuto="0"/>
      <p:bldP spid="266" grpId="10" animBg="1" advAuto="0"/>
      <p:bldP spid="267" grpId="9" animBg="1" advAuto="0"/>
      <p:bldP spid="268" grpId="8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Function 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Composition</a:t>
            </a:r>
          </a:p>
        </p:txBody>
      </p:sp>
      <p:sp>
        <p:nvSpPr>
          <p:cNvPr id="271" name="(Demo)"/>
          <p:cNvSpPr txBox="1"/>
          <p:nvPr/>
        </p:nvSpPr>
        <p:spPr>
          <a:xfrm>
            <a:off x="11353800" y="11538883"/>
            <a:ext cx="199477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(Demo</a:t>
            </a:r>
            <a:r>
              <a:rPr lang="en-US" dirty="0"/>
              <a:t>5</a:t>
            </a:r>
            <a:r>
              <a:rPr dirty="0"/>
              <a:t>)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"/>
          <p:cNvGrpSpPr/>
          <p:nvPr/>
        </p:nvGrpSpPr>
        <p:grpSpPr>
          <a:xfrm>
            <a:off x="12348720" y="2189482"/>
            <a:ext cx="11604254" cy="10463708"/>
            <a:chOff x="0" y="0"/>
            <a:chExt cx="11604252" cy="10463707"/>
          </a:xfrm>
        </p:grpSpPr>
        <p:pic>
          <p:nvPicPr>
            <p:cNvPr id="273" name="Screen Shot 2014-09-10 at 1.34.44 PM.png" descr="Screen Shot 2014-09-10 at 1.34.44 PM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4815867"/>
              <a:ext cx="6442652" cy="564784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274" name="Screen Shot 2014-09-10 at 1.34.38 PM.png" descr="Screen Shot 2014-09-10 at 1.34.38 PM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46753" y="0"/>
              <a:ext cx="11557500" cy="4871729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</p:grpSp>
      <p:sp>
        <p:nvSpPr>
          <p:cNvPr id="276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7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78" name="Screen Shot 2013-09-09 at 9.23.46 PM.png" descr="Screen Shot 2013-09-09 at 9.23.4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2600" y="2489200"/>
            <a:ext cx="9144000" cy="7188200"/>
          </a:xfrm>
          <a:prstGeom prst="rect">
            <a:avLst/>
          </a:prstGeom>
          <a:ln w="12700"/>
        </p:spPr>
      </p:pic>
      <p:sp>
        <p:nvSpPr>
          <p:cNvPr id="279" name="The Environment Diagram for Function Composi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Environment Diagram for Function Composition</a:t>
            </a:r>
          </a:p>
        </p:txBody>
      </p:sp>
      <p:sp>
        <p:nvSpPr>
          <p:cNvPr id="280" name="Rounded Rectangle"/>
          <p:cNvSpPr/>
          <p:nvPr/>
        </p:nvSpPr>
        <p:spPr>
          <a:xfrm>
            <a:off x="5626100" y="9156700"/>
            <a:ext cx="3098800" cy="584200"/>
          </a:xfrm>
          <a:prstGeom prst="roundRect">
            <a:avLst>
              <a:gd name="adj" fmla="val 32609"/>
            </a:avLst>
          </a:prstGeom>
          <a:ln w="50800">
            <a:solidFill>
              <a:srgbClr val="D73027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81" name="Rounded Rectangle"/>
          <p:cNvSpPr/>
          <p:nvPr/>
        </p:nvSpPr>
        <p:spPr>
          <a:xfrm>
            <a:off x="1803400" y="9017000"/>
            <a:ext cx="7188200" cy="876300"/>
          </a:xfrm>
          <a:prstGeom prst="roundRect">
            <a:avLst>
              <a:gd name="adj" fmla="val 21739"/>
            </a:avLst>
          </a:prstGeom>
          <a:ln w="50800">
            <a:solidFill>
              <a:srgbClr val="FDAE61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82" name="Rounded Rectangle"/>
          <p:cNvSpPr/>
          <p:nvPr/>
        </p:nvSpPr>
        <p:spPr>
          <a:xfrm>
            <a:off x="1638300" y="8795742"/>
            <a:ext cx="8077200" cy="1320801"/>
          </a:xfrm>
          <a:prstGeom prst="roundRect">
            <a:avLst>
              <a:gd name="adj" fmla="val 14423"/>
            </a:avLst>
          </a:prstGeom>
          <a:ln w="50800">
            <a:solidFill>
              <a:srgbClr val="FEE090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grpSp>
        <p:nvGrpSpPr>
          <p:cNvPr id="288" name="Group"/>
          <p:cNvGrpSpPr/>
          <p:nvPr/>
        </p:nvGrpSpPr>
        <p:grpSpPr>
          <a:xfrm>
            <a:off x="10855896" y="2425700"/>
            <a:ext cx="815404" cy="8648700"/>
            <a:chOff x="0" y="0"/>
            <a:chExt cx="815403" cy="8648700"/>
          </a:xfrm>
        </p:grpSpPr>
        <p:sp>
          <p:nvSpPr>
            <p:cNvPr id="283" name="2"/>
            <p:cNvSpPr/>
            <p:nvPr/>
          </p:nvSpPr>
          <p:spPr>
            <a:xfrm>
              <a:off x="243903" y="519430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84" name="1"/>
            <p:cNvSpPr/>
            <p:nvPr/>
          </p:nvSpPr>
          <p:spPr>
            <a:xfrm>
              <a:off x="243903" y="807720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85" name="Line"/>
            <p:cNvSpPr/>
            <p:nvPr/>
          </p:nvSpPr>
          <p:spPr>
            <a:xfrm>
              <a:off x="2462" y="5481856"/>
              <a:ext cx="298146" cy="286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463" h="21600" extrusionOk="0">
                  <a:moveTo>
                    <a:pt x="13823" y="21600"/>
                  </a:moveTo>
                  <a:cubicBezTo>
                    <a:pt x="-2169" y="19847"/>
                    <a:pt x="-7137" y="2360"/>
                    <a:pt x="14463" y="0"/>
                  </a:cubicBezTo>
                </a:path>
              </a:pathLst>
            </a:custGeom>
            <a:noFill/>
            <a:ln w="25400" cap="flat">
              <a:solidFill>
                <a:srgbClr val="213AF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286" name="3"/>
            <p:cNvSpPr/>
            <p:nvPr/>
          </p:nvSpPr>
          <p:spPr>
            <a:xfrm>
              <a:off x="243903" y="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87" name="Line"/>
            <p:cNvSpPr/>
            <p:nvPr/>
          </p:nvSpPr>
          <p:spPr>
            <a:xfrm>
              <a:off x="0" y="438536"/>
              <a:ext cx="305632" cy="4964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2762" h="21600" extrusionOk="0">
                  <a:moveTo>
                    <a:pt x="11774" y="21600"/>
                  </a:moveTo>
                  <a:cubicBezTo>
                    <a:pt x="1282" y="19796"/>
                    <a:pt x="-8838" y="3410"/>
                    <a:pt x="12762" y="0"/>
                  </a:cubicBezTo>
                </a:path>
              </a:pathLst>
            </a:custGeom>
            <a:noFill/>
            <a:ln w="25400" cap="flat">
              <a:solidFill>
                <a:srgbClr val="213AF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294" name="Group"/>
          <p:cNvGrpSpPr/>
          <p:nvPr/>
        </p:nvGrpSpPr>
        <p:grpSpPr>
          <a:xfrm>
            <a:off x="11683184" y="2425700"/>
            <a:ext cx="699316" cy="9893300"/>
            <a:chOff x="0" y="0"/>
            <a:chExt cx="699315" cy="9893300"/>
          </a:xfrm>
        </p:grpSpPr>
        <p:sp>
          <p:nvSpPr>
            <p:cNvPr id="289" name="1"/>
            <p:cNvSpPr/>
            <p:nvPr/>
          </p:nvSpPr>
          <p:spPr>
            <a:xfrm>
              <a:off x="127815" y="9321800"/>
              <a:ext cx="571501" cy="571500"/>
            </a:xfrm>
            <a:prstGeom prst="ellipse">
              <a:avLst/>
            </a:prstGeom>
            <a:solidFill>
              <a:srgbClr val="00A423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0" name="2"/>
            <p:cNvSpPr/>
            <p:nvPr/>
          </p:nvSpPr>
          <p:spPr>
            <a:xfrm>
              <a:off x="127815" y="2514600"/>
              <a:ext cx="571501" cy="571500"/>
            </a:xfrm>
            <a:prstGeom prst="ellipse">
              <a:avLst/>
            </a:prstGeom>
            <a:solidFill>
              <a:srgbClr val="00A423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91" name="3"/>
            <p:cNvSpPr/>
            <p:nvPr/>
          </p:nvSpPr>
          <p:spPr>
            <a:xfrm>
              <a:off x="127815" y="0"/>
              <a:ext cx="571501" cy="571500"/>
            </a:xfrm>
            <a:prstGeom prst="ellipse">
              <a:avLst/>
            </a:prstGeom>
            <a:solidFill>
              <a:srgbClr val="00A423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92" name="Line"/>
            <p:cNvSpPr/>
            <p:nvPr/>
          </p:nvSpPr>
          <p:spPr>
            <a:xfrm>
              <a:off x="200308" y="2943174"/>
              <a:ext cx="146985" cy="64767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977" h="21600" extrusionOk="0">
                  <a:moveTo>
                    <a:pt x="16977" y="21600"/>
                  </a:moveTo>
                  <a:cubicBezTo>
                    <a:pt x="-4623" y="17590"/>
                    <a:pt x="-4003" y="2818"/>
                    <a:pt x="9816" y="0"/>
                  </a:cubicBezTo>
                </a:path>
              </a:pathLst>
            </a:custGeom>
            <a:noFill/>
            <a:ln w="25400" cap="flat">
              <a:solidFill>
                <a:srgbClr val="00A423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293" name="Line"/>
            <p:cNvSpPr/>
            <p:nvPr/>
          </p:nvSpPr>
          <p:spPr>
            <a:xfrm>
              <a:off x="-1" y="356215"/>
              <a:ext cx="316410" cy="22337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341" h="21600" extrusionOk="0">
                  <a:moveTo>
                    <a:pt x="14341" y="21600"/>
                  </a:moveTo>
                  <a:cubicBezTo>
                    <a:pt x="2116" y="20022"/>
                    <a:pt x="-7259" y="2595"/>
                    <a:pt x="7698" y="0"/>
                  </a:cubicBezTo>
                </a:path>
              </a:pathLst>
            </a:custGeom>
            <a:noFill/>
            <a:ln w="25400" cap="flat">
              <a:solidFill>
                <a:srgbClr val="00A423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295" name="Line"/>
          <p:cNvSpPr/>
          <p:nvPr/>
        </p:nvSpPr>
        <p:spPr>
          <a:xfrm>
            <a:off x="5257800" y="8089900"/>
            <a:ext cx="1717506" cy="0"/>
          </a:xfrm>
          <a:prstGeom prst="line">
            <a:avLst/>
          </a:prstGeom>
          <a:ln w="38100">
            <a:solidFill>
              <a:srgbClr val="213AF5"/>
            </a:solidFill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96" name="Line"/>
          <p:cNvSpPr/>
          <p:nvPr/>
        </p:nvSpPr>
        <p:spPr>
          <a:xfrm>
            <a:off x="5219700" y="5499100"/>
            <a:ext cx="1379932" cy="0"/>
          </a:xfrm>
          <a:prstGeom prst="line">
            <a:avLst/>
          </a:prstGeom>
          <a:ln w="38100">
            <a:solidFill>
              <a:srgbClr val="00A423"/>
            </a:solidFill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297" name="Return value of make_adder is an argument to compose1"/>
          <p:cNvSpPr/>
          <p:nvPr/>
        </p:nvSpPr>
        <p:spPr>
          <a:xfrm rot="17311">
            <a:off x="2067111" y="9996691"/>
            <a:ext cx="7759701" cy="2472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70" y="0"/>
                </a:moveTo>
                <a:lnTo>
                  <a:pt x="7016" y="3848"/>
                </a:lnTo>
                <a:lnTo>
                  <a:pt x="566" y="3848"/>
                </a:lnTo>
                <a:cubicBezTo>
                  <a:pt x="253" y="3848"/>
                  <a:pt x="0" y="4643"/>
                  <a:pt x="0" y="5624"/>
                </a:cubicBezTo>
                <a:lnTo>
                  <a:pt x="0" y="19825"/>
                </a:lnTo>
                <a:cubicBezTo>
                  <a:pt x="0" y="20805"/>
                  <a:pt x="253" y="21600"/>
                  <a:pt x="566" y="21600"/>
                </a:cubicBezTo>
                <a:lnTo>
                  <a:pt x="21034" y="21600"/>
                </a:lnTo>
                <a:cubicBezTo>
                  <a:pt x="21347" y="21600"/>
                  <a:pt x="21600" y="20805"/>
                  <a:pt x="21600" y="19825"/>
                </a:cubicBezTo>
                <a:lnTo>
                  <a:pt x="21600" y="5624"/>
                </a:lnTo>
                <a:cubicBezTo>
                  <a:pt x="21600" y="4643"/>
                  <a:pt x="21347" y="3848"/>
                  <a:pt x="21034" y="3848"/>
                </a:cubicBezTo>
                <a:lnTo>
                  <a:pt x="7723" y="3848"/>
                </a:lnTo>
                <a:lnTo>
                  <a:pt x="7370" y="0"/>
                </a:lnTo>
                <a:close/>
              </a:path>
            </a:pathLst>
          </a:custGeom>
          <a:solidFill>
            <a:srgbClr val="DCE4EC"/>
          </a:solidFill>
          <a:ln w="25400">
            <a:solidFill>
              <a:srgbClr val="4B4B4B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lvl1pPr>
          </a:lstStyle>
          <a:p>
            <a:r>
              <a:t>Return value of make_adder is an argument to compose1</a:t>
            </a:r>
          </a:p>
        </p:txBody>
      </p:sp>
      <p:sp>
        <p:nvSpPr>
          <p:cNvPr id="2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99" name="Line"/>
          <p:cNvSpPr/>
          <p:nvPr/>
        </p:nvSpPr>
        <p:spPr>
          <a:xfrm>
            <a:off x="18656300" y="4826000"/>
            <a:ext cx="3786269" cy="0"/>
          </a:xfrm>
          <a:prstGeom prst="line">
            <a:avLst/>
          </a:prstGeom>
          <a:ln w="38100">
            <a:solidFill>
              <a:srgbClr val="D73027"/>
            </a:solidFill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300" name="Line"/>
          <p:cNvSpPr/>
          <p:nvPr/>
        </p:nvSpPr>
        <p:spPr>
          <a:xfrm>
            <a:off x="18669000" y="5562600"/>
            <a:ext cx="3240486" cy="0"/>
          </a:xfrm>
          <a:prstGeom prst="line">
            <a:avLst/>
          </a:prstGeom>
          <a:ln w="38100">
            <a:solidFill>
              <a:srgbClr val="FEE090"/>
            </a:solidFill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301" name="http://pythontutor.com/composingprograms.html#code=def%20square%28x%29%3A%0A%20%20%20%20return%20x%20*%20x%0A%0Adef%20make_adder%28n%29%3A%0A%20%20%20%20def%20adder%28k%29%3A%0A%20%20%20%20%20%20%20%20return%20k%20%2B%20n%0A%20%20%20%20return%20adder%0A%20%20%20%20%0Adef%20compose1%28f,%20g%29%3A%0A%20%20%20%20def%20h%28x%29%3A%0A%20%20%20%20%20%20%20%20return%20f%28g%28x%29%29%0A%20%20%20%20return%20h%0A%20%20%20%20%0Acompose1%28square,%20make_adder%282%29%29%283%29&amp;cumulative=true&amp;curInstr=0&amp;mode=display&amp;origin=composingprograms.js&amp;py=3&amp;rawInputLstJSON=%5B%5D"/>
          <p:cNvSpPr txBox="1"/>
          <p:nvPr/>
        </p:nvSpPr>
        <p:spPr>
          <a:xfrm>
            <a:off x="3632448" y="13137697"/>
            <a:ext cx="17669620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uFillTx/>
              </a:defRPr>
            </a:lvl1pPr>
          </a:lstStyle>
          <a:p>
            <a:r>
              <a:t>http://pythontutor.com/composingprograms.html#code=def%20square%28x%29%3A%0A%20%20%20%20return%20x%20*%20x%0A%0Adef%20make_adder%28n%29%3A%0A%20%20%20%20def%20adder%28k%29%3A%0A%20%20%20%20%20%20%20%20return%20k%20%2B%20n%0A%20%20%20%20return%20adder%0A%20%20%20%20%0Adef%20compose1%28f,%20g%29%3A%0A%20%20%20%20def%20h%28x%29%3A%0A%20%20%20%20%20%20%20%20return%20f%28g%28x%29%29%0A%20%20%20%20return%20h%0A%20%20%20%20%0Acompose1%28square,%20make_adder%282%29%29%283%29&amp;cumulative=true&amp;curInstr=0&amp;mode=display&amp;origin=composingprograms.js&amp;py=3&amp;rawInputLstJSON=%5B%5D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1" animBg="1" advAuto="0"/>
      <p:bldP spid="281" grpId="3" animBg="1" advAuto="0"/>
      <p:bldP spid="282" grpId="6" animBg="1" advAuto="0"/>
      <p:bldP spid="288" grpId="8" animBg="1" advAuto="0"/>
      <p:bldP spid="294" grpId="10" animBg="1" advAuto="0"/>
      <p:bldP spid="295" grpId="7" animBg="1" advAuto="0"/>
      <p:bldP spid="296" grpId="9" animBg="1" advAuto="0"/>
      <p:bldP spid="297" grpId="4" animBg="1" advAuto="0"/>
      <p:bldP spid="299" grpId="2" animBg="1" advAuto="0"/>
      <p:bldP spid="300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nnounc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Announcements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nvironments for Higher-Order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Environments for Higher-Order Functions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Environments Enable Higher-Order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Environments Enable Higher-Order Functions</a:t>
            </a:r>
          </a:p>
        </p:txBody>
      </p:sp>
      <p:sp>
        <p:nvSpPr>
          <p:cNvPr id="52" name="(Demo)"/>
          <p:cNvSpPr txBox="1"/>
          <p:nvPr/>
        </p:nvSpPr>
        <p:spPr>
          <a:xfrm>
            <a:off x="11360189" y="11215705"/>
            <a:ext cx="199477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(Demo</a:t>
            </a:r>
            <a:r>
              <a:rPr lang="en-US" dirty="0"/>
              <a:t>1</a:t>
            </a:r>
            <a:r>
              <a:rPr dirty="0"/>
              <a:t>)</a:t>
            </a:r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14566" y="13096875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54" name="Environment diagrams describe how higher-order functions work!"/>
          <p:cNvSpPr txBox="1"/>
          <p:nvPr/>
        </p:nvSpPr>
        <p:spPr>
          <a:xfrm>
            <a:off x="4509333" y="7947024"/>
            <a:ext cx="1536533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i="1"/>
            </a:lvl1pPr>
          </a:lstStyle>
          <a:p>
            <a:r>
              <a:t>Environment diagrams describe how higher-order functions work!</a:t>
            </a:r>
          </a:p>
        </p:txBody>
      </p:sp>
      <p:sp>
        <p:nvSpPr>
          <p:cNvPr id="55" name="Functions are first-class: Functions are values in our programming language"/>
          <p:cNvSpPr txBox="1">
            <a:spLocks noGrp="1"/>
          </p:cNvSpPr>
          <p:nvPr>
            <p:ph type="body" sz="half" idx="1"/>
          </p:nvPr>
        </p:nvSpPr>
        <p:spPr>
          <a:xfrm>
            <a:off x="838200" y="2451100"/>
            <a:ext cx="22720300" cy="3828339"/>
          </a:xfrm>
          <a:prstGeom prst="rect">
            <a:avLst/>
          </a:prstGeom>
        </p:spPr>
        <p:txBody>
          <a:bodyPr/>
          <a:lstStyle/>
          <a:p>
            <a:r>
              <a:rPr b="1"/>
              <a:t>Functions are first-class:</a:t>
            </a:r>
            <a:r>
              <a:t> Functions are values in our programming language</a:t>
            </a:r>
          </a:p>
        </p:txBody>
      </p:sp>
      <p:sp>
        <p:nvSpPr>
          <p:cNvPr id="56" name="Higher-order function: A function that takes a function as an argument value or                        A function that returns a function as a return value"/>
          <p:cNvSpPr txBox="1"/>
          <p:nvPr/>
        </p:nvSpPr>
        <p:spPr>
          <a:xfrm>
            <a:off x="838200" y="3987800"/>
            <a:ext cx="20910550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1" indent="0">
              <a:spcBef>
                <a:spcPts val="4600"/>
              </a:spcBef>
              <a:defRPr b="1"/>
            </a:pPr>
            <a:r>
              <a:t>Higher-order function:</a:t>
            </a:r>
            <a:r>
              <a:rPr b="0"/>
              <a:t> A function that takes a function as an argument value </a:t>
            </a:r>
            <a:r>
              <a:t>or</a:t>
            </a:r>
            <a:br/>
            <a:r>
              <a:t>                       </a:t>
            </a:r>
            <a:r>
              <a:rPr b="0"/>
              <a:t>A function that returns a function as a return value</a:t>
            </a:r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4" animBg="1" advAuto="0"/>
      <p:bldP spid="54" grpId="3" animBg="1" advAuto="0"/>
      <p:bldP spid="55" grpId="1" animBg="1" advAuto="0"/>
      <p:bldP spid="56" grpId="2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creen Shot 2014-09-09 at 5.38.14 PM.png" descr="Screen Shot 2014-09-09 at 5.38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266" y="2316083"/>
            <a:ext cx="9207488" cy="4564261"/>
          </a:xfrm>
          <a:prstGeom prst="rect">
            <a:avLst/>
          </a:prstGeom>
          <a:ln w="12700"/>
        </p:spPr>
      </p:pic>
      <p:pic>
        <p:nvPicPr>
          <p:cNvPr id="59" name="Screen Shot 2014-09-09 at 5.38.20 PM.png" descr="Screen Shot 2014-09-09 at 5.38.2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63150" y="2309614"/>
            <a:ext cx="13594571" cy="2430920"/>
          </a:xfrm>
          <a:prstGeom prst="rect">
            <a:avLst/>
          </a:prstGeom>
          <a:ln w="12700"/>
        </p:spPr>
      </p:pic>
      <p:sp>
        <p:nvSpPr>
          <p:cNvPr id="60" name="Rounded Rectangle"/>
          <p:cNvSpPr/>
          <p:nvPr/>
        </p:nvSpPr>
        <p:spPr>
          <a:xfrm>
            <a:off x="15254465" y="2326840"/>
            <a:ext cx="8322782" cy="863601"/>
          </a:xfrm>
          <a:prstGeom prst="roundRect">
            <a:avLst>
              <a:gd name="adj" fmla="val 22059"/>
            </a:avLst>
          </a:prstGeom>
          <a:solidFill>
            <a:srgbClr val="F46D43">
              <a:alpha val="15000"/>
            </a:srgbClr>
          </a:solidFill>
          <a:ln w="12700"/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61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2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3" name="Names can be Bound to Functional Argu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Names can be Bound to Functional Arguments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14566" y="13096875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5" name="Applying a user-defined function:…"/>
          <p:cNvSpPr txBox="1"/>
          <p:nvPr/>
        </p:nvSpPr>
        <p:spPr>
          <a:xfrm>
            <a:off x="16715413" y="4133087"/>
            <a:ext cx="6870701" cy="3771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spcBef>
                <a:spcPts val="2300"/>
              </a:spcBef>
              <a:defRPr sz="2300" i="1"/>
            </a:pPr>
            <a:r>
              <a:t>Applying a user-defined function:</a:t>
            </a:r>
          </a:p>
          <a:p>
            <a:pPr marL="690880" indent="-609600">
              <a:spcBef>
                <a:spcPts val="1200"/>
              </a:spcBef>
              <a:buSzPct val="125000"/>
              <a:buChar char="•"/>
            </a:pPr>
            <a:r>
              <a:t>Create a new frame</a:t>
            </a:r>
          </a:p>
          <a:p>
            <a:pPr marL="690880" indent="-609600">
              <a:spcBef>
                <a:spcPts val="1200"/>
              </a:spcBef>
              <a:buSzPct val="125000"/>
              <a:buChar char="•"/>
            </a:pPr>
            <a:r>
              <a:t>Bind formal parameters</a:t>
            </a:r>
            <a:br/>
            <a:r>
              <a:t>(f &amp; x) to arguments</a:t>
            </a:r>
          </a:p>
          <a:p>
            <a:pPr marL="690880" indent="-609600">
              <a:spcBef>
                <a:spcPts val="1200"/>
              </a:spcBef>
              <a:buSzPct val="125000"/>
              <a:buChar char="•"/>
            </a:pPr>
            <a:r>
              <a:t>Execute the body:</a:t>
            </a:r>
            <a:br/>
            <a:r>
              <a:t>return f(f(x))</a:t>
            </a:r>
          </a:p>
        </p:txBody>
      </p:sp>
      <p:sp>
        <p:nvSpPr>
          <p:cNvPr id="66" name="pythontutor.com/composingprograms.html#code=def%20apply_twice%28f,%20x%29%3A%0A%20%20%20%20return%20f%28f%28x%29%29%0A%20%20%20%20%0Adef%20square%28x%29%3A%0A%20%20%20%20return%20x%20*%20x%0A%20%20%20%20%0Aresult%20%3D%20apply_twice%28square,%202%29&amp;mode=display&amp;origin=composingprograms.js&amp;cumulative=true&amp;py=3&amp;rawInputLstJSON=[]&amp;curInstr=0"/>
          <p:cNvSpPr txBox="1"/>
          <p:nvPr/>
        </p:nvSpPr>
        <p:spPr>
          <a:xfrm>
            <a:off x="1705645" y="13320303"/>
            <a:ext cx="20972711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uFillTx/>
              </a:defRPr>
            </a:lvl1pPr>
          </a:lstStyle>
          <a:p>
            <a:r>
              <a:t>pythontutor.com/composingprograms.html#code=def%20apply_twice%28f,%20x%29%3A%0A%20%20%20%20return%20f%28f%28x%29%29%0A%20%20%20%20%0Adef%20square%28x%29%3A%0A%20%20%20%20return%20x%20*%20x%0A%20%20%20%20%0Aresult%20%3D%20apply_twice%28square,%202%29&amp;mode=display&amp;origin=composingprograms.js&amp;cumulative=true&amp;py=3&amp;rawInputLstJSON=[]&amp;curInstr=0</a:t>
            </a:r>
          </a:p>
        </p:txBody>
      </p:sp>
      <p:grpSp>
        <p:nvGrpSpPr>
          <p:cNvPr id="70" name="Group"/>
          <p:cNvGrpSpPr/>
          <p:nvPr/>
        </p:nvGrpSpPr>
        <p:grpSpPr>
          <a:xfrm>
            <a:off x="199722" y="8036043"/>
            <a:ext cx="24011670" cy="4395289"/>
            <a:chOff x="0" y="0"/>
            <a:chExt cx="24011669" cy="4395287"/>
          </a:xfrm>
        </p:grpSpPr>
        <p:pic>
          <p:nvPicPr>
            <p:cNvPr id="67" name="Screen Shot 2014-09-09 at 5.37.13 PM.png" descr="Screen Shot 2014-09-09 at 5.37.13 PM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55376" y="199774"/>
              <a:ext cx="7493001" cy="378460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pic>
          <p:nvPicPr>
            <p:cNvPr id="68" name="Screen Shot 2014-09-09 at 5.37.18 PM.png" descr="Screen Shot 2014-09-09 at 5.37.18 PM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8844662" y="153487"/>
              <a:ext cx="14490701" cy="4241801"/>
            </a:xfrm>
            <a:prstGeom prst="rect">
              <a:avLst/>
            </a:prstGeom>
            <a:ln w="12700" cap="flat">
              <a:noFill/>
              <a:round/>
            </a:ln>
            <a:effectLst/>
          </p:spPr>
        </p:pic>
        <p:sp>
          <p:nvSpPr>
            <p:cNvPr id="69" name="Line"/>
            <p:cNvSpPr/>
            <p:nvPr/>
          </p:nvSpPr>
          <p:spPr>
            <a:xfrm>
              <a:off x="0" y="0"/>
              <a:ext cx="24011670" cy="0"/>
            </a:xfrm>
            <a:prstGeom prst="line">
              <a:avLst/>
            </a:prstGeom>
            <a:noFill/>
            <a:ln w="50800" cap="flat">
              <a:solidFill>
                <a:srgbClr val="DCDEE0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74" name="Group"/>
          <p:cNvGrpSpPr/>
          <p:nvPr/>
        </p:nvGrpSpPr>
        <p:grpSpPr>
          <a:xfrm>
            <a:off x="8183530" y="8450262"/>
            <a:ext cx="877456" cy="2667001"/>
            <a:chOff x="0" y="0"/>
            <a:chExt cx="877454" cy="2667000"/>
          </a:xfrm>
        </p:grpSpPr>
        <p:sp>
          <p:nvSpPr>
            <p:cNvPr id="71" name="2"/>
            <p:cNvSpPr/>
            <p:nvPr/>
          </p:nvSpPr>
          <p:spPr>
            <a:xfrm>
              <a:off x="305954" y="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72" name="1"/>
            <p:cNvSpPr/>
            <p:nvPr/>
          </p:nvSpPr>
          <p:spPr>
            <a:xfrm>
              <a:off x="305954" y="209550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73" name="Line"/>
            <p:cNvSpPr/>
            <p:nvPr/>
          </p:nvSpPr>
          <p:spPr>
            <a:xfrm>
              <a:off x="0" y="482600"/>
              <a:ext cx="395652" cy="18983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183" h="21600" extrusionOk="0">
                  <a:moveTo>
                    <a:pt x="14183" y="21600"/>
                  </a:moveTo>
                  <a:cubicBezTo>
                    <a:pt x="-1540" y="18919"/>
                    <a:pt x="-7417" y="3705"/>
                    <a:pt x="13543" y="0"/>
                  </a:cubicBezTo>
                </a:path>
              </a:pathLst>
            </a:custGeom>
            <a:noFill/>
            <a:ln w="25400" cap="flat">
              <a:solidFill>
                <a:srgbClr val="213AF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75" name="Line"/>
          <p:cNvSpPr/>
          <p:nvPr/>
        </p:nvSpPr>
        <p:spPr>
          <a:xfrm>
            <a:off x="4275183" y="9434262"/>
            <a:ext cx="12359569" cy="21360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112" extrusionOk="0">
                <a:moveTo>
                  <a:pt x="0" y="0"/>
                </a:moveTo>
                <a:cubicBezTo>
                  <a:pt x="79" y="1562"/>
                  <a:pt x="255" y="2924"/>
                  <a:pt x="496" y="3855"/>
                </a:cubicBezTo>
                <a:cubicBezTo>
                  <a:pt x="715" y="4697"/>
                  <a:pt x="977" y="5139"/>
                  <a:pt x="1245" y="5116"/>
                </a:cubicBezTo>
                <a:lnTo>
                  <a:pt x="4433" y="5097"/>
                </a:lnTo>
                <a:cubicBezTo>
                  <a:pt x="4718" y="5497"/>
                  <a:pt x="4998" y="5869"/>
                  <a:pt x="5277" y="6224"/>
                </a:cubicBezTo>
                <a:cubicBezTo>
                  <a:pt x="5680" y="6740"/>
                  <a:pt x="6134" y="7350"/>
                  <a:pt x="6326" y="9544"/>
                </a:cubicBezTo>
                <a:cubicBezTo>
                  <a:pt x="6524" y="11796"/>
                  <a:pt x="6262" y="14574"/>
                  <a:pt x="6478" y="16794"/>
                </a:cubicBezTo>
                <a:cubicBezTo>
                  <a:pt x="6678" y="18843"/>
                  <a:pt x="7141" y="19279"/>
                  <a:pt x="7569" y="19494"/>
                </a:cubicBezTo>
                <a:cubicBezTo>
                  <a:pt x="11212" y="21318"/>
                  <a:pt x="14876" y="21600"/>
                  <a:pt x="18527" y="20338"/>
                </a:cubicBezTo>
                <a:cubicBezTo>
                  <a:pt x="18802" y="20612"/>
                  <a:pt x="19087" y="20281"/>
                  <a:pt x="19318" y="19414"/>
                </a:cubicBezTo>
                <a:cubicBezTo>
                  <a:pt x="19916" y="17169"/>
                  <a:pt x="19946" y="12720"/>
                  <a:pt x="20259" y="9284"/>
                </a:cubicBezTo>
                <a:cubicBezTo>
                  <a:pt x="20529" y="6317"/>
                  <a:pt x="21012" y="4070"/>
                  <a:pt x="21600" y="3115"/>
                </a:cubicBezTo>
              </a:path>
            </a:pathLst>
          </a:custGeom>
          <a:ln w="63500">
            <a:solidFill>
              <a:srgbClr val="E11831"/>
            </a:solidFill>
            <a:prstDash val="sysDot"/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8" dur="100" fill="hold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1" animBg="1" advAuto="0"/>
      <p:bldP spid="60" grpId="4" animBg="1" advAuto="0"/>
      <p:bldP spid="65" grpId="2" animBg="1" advAuto="0"/>
      <p:bldP spid="70" grpId="3" animBg="1" advAuto="0"/>
      <p:bldP spid="74" grpId="5" animBg="1" advAuto="0"/>
      <p:bldP spid="75" grpId="6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unctions as Return Val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Functions as Return Values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E6A186-3FBB-5748-9EFA-14587007C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5698412"/>
            <a:ext cx="20497800" cy="5080000"/>
          </a:xfrm>
          <a:prstGeom prst="rect">
            <a:avLst/>
          </a:prstGeom>
        </p:spPr>
      </p:pic>
      <p:sp>
        <p:nvSpPr>
          <p:cNvPr id="81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2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3" name="Locally Defined Func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Locally Defined Functions</a:t>
            </a:r>
          </a:p>
        </p:txBody>
      </p:sp>
      <p:grpSp>
        <p:nvGrpSpPr>
          <p:cNvPr id="86" name="Group"/>
          <p:cNvGrpSpPr/>
          <p:nvPr/>
        </p:nvGrpSpPr>
        <p:grpSpPr>
          <a:xfrm>
            <a:off x="2032000" y="3962400"/>
            <a:ext cx="5245100" cy="2349500"/>
            <a:chOff x="-508000" y="0"/>
            <a:chExt cx="5245100" cy="2349500"/>
          </a:xfrm>
        </p:grpSpPr>
        <p:sp>
          <p:nvSpPr>
            <p:cNvPr id="84" name="A function that returns a function"/>
            <p:cNvSpPr/>
            <p:nvPr/>
          </p:nvSpPr>
          <p:spPr>
            <a:xfrm>
              <a:off x="-508000" y="0"/>
              <a:ext cx="5245100" cy="17613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7" y="0"/>
                  </a:moveTo>
                  <a:cubicBezTo>
                    <a:pt x="375" y="0"/>
                    <a:pt x="0" y="1116"/>
                    <a:pt x="0" y="2492"/>
                  </a:cubicBezTo>
                  <a:lnTo>
                    <a:pt x="0" y="15263"/>
                  </a:lnTo>
                  <a:cubicBezTo>
                    <a:pt x="0" y="16639"/>
                    <a:pt x="375" y="17755"/>
                    <a:pt x="837" y="17755"/>
                  </a:cubicBezTo>
                  <a:lnTo>
                    <a:pt x="9780" y="17755"/>
                  </a:lnTo>
                  <a:lnTo>
                    <a:pt x="10303" y="21600"/>
                  </a:lnTo>
                  <a:lnTo>
                    <a:pt x="10826" y="17755"/>
                  </a:lnTo>
                  <a:lnTo>
                    <a:pt x="20763" y="17755"/>
                  </a:lnTo>
                  <a:cubicBezTo>
                    <a:pt x="21225" y="17755"/>
                    <a:pt x="21600" y="16639"/>
                    <a:pt x="21600" y="15263"/>
                  </a:cubicBezTo>
                  <a:lnTo>
                    <a:pt x="21600" y="2492"/>
                  </a:lnTo>
                  <a:cubicBezTo>
                    <a:pt x="21600" y="1116"/>
                    <a:pt x="21225" y="0"/>
                    <a:pt x="20763" y="0"/>
                  </a:cubicBezTo>
                  <a:lnTo>
                    <a:pt x="837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A function that returns a function</a:t>
              </a:r>
            </a:p>
          </p:txBody>
        </p:sp>
        <p:sp>
          <p:nvSpPr>
            <p:cNvPr id="85" name="Rounded Rectangle"/>
            <p:cNvSpPr/>
            <p:nvPr/>
          </p:nvSpPr>
          <p:spPr>
            <a:xfrm>
              <a:off x="498145" y="1811317"/>
              <a:ext cx="3159455" cy="538183"/>
            </a:xfrm>
            <a:prstGeom prst="roundRect">
              <a:avLst>
                <a:gd name="adj" fmla="val 35397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89" name="Group"/>
          <p:cNvGrpSpPr/>
          <p:nvPr/>
        </p:nvGrpSpPr>
        <p:grpSpPr>
          <a:xfrm>
            <a:off x="3124200" y="9156700"/>
            <a:ext cx="11804650" cy="1447800"/>
            <a:chOff x="0" y="0"/>
            <a:chExt cx="11804650" cy="1447800"/>
          </a:xfrm>
        </p:grpSpPr>
        <p:sp>
          <p:nvSpPr>
            <p:cNvPr id="87" name="A def statement within another def statement"/>
            <p:cNvSpPr/>
            <p:nvPr/>
          </p:nvSpPr>
          <p:spPr>
            <a:xfrm>
              <a:off x="5207000" y="0"/>
              <a:ext cx="659765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97" y="0"/>
                  </a:moveTo>
                  <a:cubicBezTo>
                    <a:pt x="1145" y="0"/>
                    <a:pt x="859" y="1252"/>
                    <a:pt x="835" y="2830"/>
                  </a:cubicBezTo>
                  <a:lnTo>
                    <a:pt x="0" y="4737"/>
                  </a:lnTo>
                  <a:lnTo>
                    <a:pt x="832" y="6632"/>
                  </a:lnTo>
                  <a:lnTo>
                    <a:pt x="832" y="18568"/>
                  </a:lnTo>
                  <a:cubicBezTo>
                    <a:pt x="832" y="20243"/>
                    <a:pt x="1129" y="21600"/>
                    <a:pt x="1497" y="21600"/>
                  </a:cubicBezTo>
                  <a:lnTo>
                    <a:pt x="20935" y="21600"/>
                  </a:lnTo>
                  <a:cubicBezTo>
                    <a:pt x="21302" y="21600"/>
                    <a:pt x="21600" y="20243"/>
                    <a:pt x="21600" y="18568"/>
                  </a:cubicBezTo>
                  <a:lnTo>
                    <a:pt x="21600" y="3032"/>
                  </a:lnTo>
                  <a:cubicBezTo>
                    <a:pt x="21600" y="1357"/>
                    <a:pt x="21302" y="0"/>
                    <a:pt x="20935" y="0"/>
                  </a:cubicBezTo>
                  <a:lnTo>
                    <a:pt x="1497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A def statement within another def statement</a:t>
              </a:r>
            </a:p>
          </p:txBody>
        </p:sp>
        <p:sp>
          <p:nvSpPr>
            <p:cNvPr id="88" name="Rounded Rectangle"/>
            <p:cNvSpPr/>
            <p:nvPr/>
          </p:nvSpPr>
          <p:spPr>
            <a:xfrm>
              <a:off x="0" y="0"/>
              <a:ext cx="5084308" cy="1117344"/>
            </a:xfrm>
            <a:prstGeom prst="roundRect">
              <a:avLst>
                <a:gd name="adj" fmla="val 20810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92" name="Group"/>
          <p:cNvGrpSpPr/>
          <p:nvPr/>
        </p:nvGrpSpPr>
        <p:grpSpPr>
          <a:xfrm>
            <a:off x="4243486" y="6985000"/>
            <a:ext cx="15532101" cy="1447800"/>
            <a:chOff x="0" y="12700"/>
            <a:chExt cx="15532100" cy="1447800"/>
          </a:xfrm>
        </p:grpSpPr>
        <p:sp>
          <p:nvSpPr>
            <p:cNvPr id="90" name="The name add_three is bound to a function"/>
            <p:cNvSpPr/>
            <p:nvPr/>
          </p:nvSpPr>
          <p:spPr>
            <a:xfrm>
              <a:off x="7824390" y="12700"/>
              <a:ext cx="7707710" cy="1447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" y="0"/>
                  </a:moveTo>
                  <a:cubicBezTo>
                    <a:pt x="1782" y="0"/>
                    <a:pt x="1527" y="1357"/>
                    <a:pt x="1527" y="3032"/>
                  </a:cubicBezTo>
                  <a:lnTo>
                    <a:pt x="1527" y="6134"/>
                  </a:lnTo>
                  <a:lnTo>
                    <a:pt x="0" y="8029"/>
                  </a:lnTo>
                  <a:lnTo>
                    <a:pt x="1527" y="9924"/>
                  </a:lnTo>
                  <a:lnTo>
                    <a:pt x="1527" y="18568"/>
                  </a:lnTo>
                  <a:cubicBezTo>
                    <a:pt x="1527" y="20243"/>
                    <a:pt x="1782" y="21600"/>
                    <a:pt x="2096" y="21600"/>
                  </a:cubicBezTo>
                  <a:lnTo>
                    <a:pt x="21031" y="21600"/>
                  </a:lnTo>
                  <a:cubicBezTo>
                    <a:pt x="21345" y="21600"/>
                    <a:pt x="21600" y="20243"/>
                    <a:pt x="21600" y="18568"/>
                  </a:cubicBezTo>
                  <a:lnTo>
                    <a:pt x="21600" y="3032"/>
                  </a:lnTo>
                  <a:cubicBezTo>
                    <a:pt x="21600" y="1357"/>
                    <a:pt x="21345" y="0"/>
                    <a:pt x="21031" y="0"/>
                  </a:cubicBezTo>
                  <a:lnTo>
                    <a:pt x="2096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rPr lang="en-US" dirty="0"/>
                <a:t>   </a:t>
              </a:r>
              <a:r>
                <a:rPr dirty="0"/>
                <a:t>The name </a:t>
              </a:r>
              <a:r>
                <a:rPr dirty="0" err="1"/>
                <a:t>add_three</a:t>
              </a:r>
              <a:r>
                <a:rPr dirty="0"/>
                <a:t> is bound to a function</a:t>
              </a:r>
            </a:p>
          </p:txBody>
        </p:sp>
        <p:sp>
          <p:nvSpPr>
            <p:cNvPr id="91" name="Rounded Rectangle"/>
            <p:cNvSpPr/>
            <p:nvPr/>
          </p:nvSpPr>
          <p:spPr>
            <a:xfrm>
              <a:off x="0" y="203200"/>
              <a:ext cx="7731408" cy="685405"/>
            </a:xfrm>
            <a:prstGeom prst="roundRect">
              <a:avLst>
                <a:gd name="adj" fmla="val 35177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95" name="Group"/>
          <p:cNvGrpSpPr/>
          <p:nvPr/>
        </p:nvGrpSpPr>
        <p:grpSpPr>
          <a:xfrm>
            <a:off x="5941281" y="9740478"/>
            <a:ext cx="6642101" cy="2641601"/>
            <a:chOff x="0" y="0"/>
            <a:chExt cx="6642100" cy="2641600"/>
          </a:xfrm>
        </p:grpSpPr>
        <p:sp>
          <p:nvSpPr>
            <p:cNvPr id="93" name="Can refer to names in the enclosing function"/>
            <p:cNvSpPr/>
            <p:nvPr/>
          </p:nvSpPr>
          <p:spPr>
            <a:xfrm>
              <a:off x="0" y="514746"/>
              <a:ext cx="6642100" cy="21268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511" y="0"/>
                  </a:moveTo>
                  <a:lnTo>
                    <a:pt x="3098" y="6896"/>
                  </a:lnTo>
                  <a:lnTo>
                    <a:pt x="661" y="6896"/>
                  </a:lnTo>
                  <a:cubicBezTo>
                    <a:pt x="296" y="6896"/>
                    <a:pt x="0" y="7820"/>
                    <a:pt x="0" y="8960"/>
                  </a:cubicBezTo>
                  <a:lnTo>
                    <a:pt x="0" y="19536"/>
                  </a:lnTo>
                  <a:cubicBezTo>
                    <a:pt x="0" y="20676"/>
                    <a:pt x="296" y="21600"/>
                    <a:pt x="661" y="21600"/>
                  </a:cubicBezTo>
                  <a:lnTo>
                    <a:pt x="20939" y="21600"/>
                  </a:lnTo>
                  <a:cubicBezTo>
                    <a:pt x="21304" y="21600"/>
                    <a:pt x="21600" y="20676"/>
                    <a:pt x="21600" y="19536"/>
                  </a:cubicBezTo>
                  <a:lnTo>
                    <a:pt x="21600" y="8960"/>
                  </a:lnTo>
                  <a:cubicBezTo>
                    <a:pt x="21600" y="7820"/>
                    <a:pt x="21304" y="6896"/>
                    <a:pt x="20939" y="6896"/>
                  </a:cubicBezTo>
                  <a:lnTo>
                    <a:pt x="3924" y="6896"/>
                  </a:lnTo>
                  <a:lnTo>
                    <a:pt x="3511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endParaRPr lang="en-US" dirty="0"/>
            </a:p>
            <a:p>
              <a:endParaRPr lang="en-US" dirty="0"/>
            </a:p>
            <a:p>
              <a:r>
                <a:rPr dirty="0"/>
                <a:t>Can refer to names in the enclosing function </a:t>
              </a:r>
            </a:p>
          </p:txBody>
        </p:sp>
        <p:sp>
          <p:nvSpPr>
            <p:cNvPr id="94" name="Rounded Rectangle"/>
            <p:cNvSpPr/>
            <p:nvPr/>
          </p:nvSpPr>
          <p:spPr>
            <a:xfrm>
              <a:off x="330200" y="0"/>
              <a:ext cx="1807715" cy="488397"/>
            </a:xfrm>
            <a:prstGeom prst="roundRect">
              <a:avLst>
                <a:gd name="adj" fmla="val 47453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96" name="Functions defined within other function bodies are bound to names in a local frame"/>
          <p:cNvSpPr txBox="1"/>
          <p:nvPr/>
        </p:nvSpPr>
        <p:spPr>
          <a:xfrm>
            <a:off x="1211438" y="2781300"/>
            <a:ext cx="219456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Functions defined within other function bodies are bound to names in a local frame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14566" y="13096875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"/>
          <p:cNvGrpSpPr/>
          <p:nvPr/>
        </p:nvGrpSpPr>
        <p:grpSpPr>
          <a:xfrm>
            <a:off x="7833907" y="9812752"/>
            <a:ext cx="11029323" cy="2461669"/>
            <a:chOff x="0" y="0"/>
            <a:chExt cx="11029322" cy="2461667"/>
          </a:xfrm>
        </p:grpSpPr>
        <p:sp>
          <p:nvSpPr>
            <p:cNvPr id="99" name="Rounded Rectangle"/>
            <p:cNvSpPr/>
            <p:nvPr/>
          </p:nvSpPr>
          <p:spPr>
            <a:xfrm>
              <a:off x="0" y="0"/>
              <a:ext cx="11029323" cy="2461668"/>
            </a:xfrm>
            <a:prstGeom prst="roundRect">
              <a:avLst>
                <a:gd name="adj" fmla="val 16918"/>
              </a:avLst>
            </a:pr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grpSp>
          <p:nvGrpSpPr>
            <p:cNvPr id="104" name="Group"/>
            <p:cNvGrpSpPr/>
            <p:nvPr/>
          </p:nvGrpSpPr>
          <p:grpSpPr>
            <a:xfrm>
              <a:off x="2027643" y="269887"/>
              <a:ext cx="4889501" cy="1816200"/>
              <a:chOff x="0" y="0"/>
              <a:chExt cx="4889500" cy="1816198"/>
            </a:xfrm>
          </p:grpSpPr>
          <p:sp>
            <p:nvSpPr>
              <p:cNvPr id="100" name="make_adder( n ):"/>
              <p:cNvSpPr txBox="1"/>
              <p:nvPr/>
            </p:nvSpPr>
            <p:spPr>
              <a:xfrm>
                <a:off x="25400" y="96639"/>
                <a:ext cx="4110356" cy="584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/>
              <a:p>
                <a:r>
                  <a:t>make_adder( n ):</a:t>
                </a:r>
              </a:p>
            </p:txBody>
          </p:sp>
          <p:grpSp>
            <p:nvGrpSpPr>
              <p:cNvPr id="103" name="Group"/>
              <p:cNvGrpSpPr/>
              <p:nvPr/>
            </p:nvGrpSpPr>
            <p:grpSpPr>
              <a:xfrm>
                <a:off x="0" y="0"/>
                <a:ext cx="4889500" cy="1816199"/>
                <a:chOff x="0" y="0"/>
                <a:chExt cx="4889500" cy="1816198"/>
              </a:xfrm>
            </p:grpSpPr>
            <p:sp>
              <p:nvSpPr>
                <p:cNvPr id="101" name="Line"/>
                <p:cNvSpPr/>
                <p:nvPr/>
              </p:nvSpPr>
              <p:spPr>
                <a:xfrm>
                  <a:off x="0" y="0"/>
                  <a:ext cx="4889500" cy="11574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9667" y="0"/>
                      </a:lnTo>
                      <a:lnTo>
                        <a:pt x="19667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4B4B4B"/>
                      </a:solidFill>
                      <a:uFill>
                        <a:solidFill>
                          <a:srgbClr val="4B4B4B"/>
                        </a:solidFill>
                      </a:uFill>
                    </a:defRPr>
                  </a:pPr>
                  <a:endParaRPr/>
                </a:p>
              </p:txBody>
            </p:sp>
            <p:sp>
              <p:nvSpPr>
                <p:cNvPr id="102" name="Line"/>
                <p:cNvSpPr/>
                <p:nvPr/>
              </p:nvSpPr>
              <p:spPr>
                <a:xfrm rot="10800000">
                  <a:off x="0" y="773614"/>
                  <a:ext cx="4889500" cy="104258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19667" y="0"/>
                      </a:lnTo>
                      <a:lnTo>
                        <a:pt x="19667" y="21600"/>
                      </a:lnTo>
                      <a:lnTo>
                        <a:pt x="21600" y="21600"/>
                      </a:lnTo>
                    </a:path>
                  </a:pathLst>
                </a:custGeom>
                <a:noFill/>
                <a:ln w="254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4B4B4B"/>
                      </a:solidFill>
                      <a:uFill>
                        <a:solidFill>
                          <a:srgbClr val="4B4B4B"/>
                        </a:solidFill>
                      </a:uFill>
                    </a:defRPr>
                  </a:pPr>
                  <a:endParaRPr/>
                </a:p>
              </p:txBody>
            </p:sp>
          </p:grpSp>
        </p:grpSp>
        <p:sp>
          <p:nvSpPr>
            <p:cNvPr id="105" name="Group"/>
            <p:cNvSpPr/>
            <p:nvPr/>
          </p:nvSpPr>
          <p:spPr>
            <a:xfrm rot="5400000">
              <a:off x="1562262" y="514926"/>
              <a:ext cx="444501" cy="266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7DD6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sp>
        <p:nvSpPr>
          <p:cNvPr id="107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8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pSp>
        <p:nvGrpSpPr>
          <p:cNvPr id="111" name="Group"/>
          <p:cNvGrpSpPr/>
          <p:nvPr/>
        </p:nvGrpSpPr>
        <p:grpSpPr>
          <a:xfrm>
            <a:off x="7647582" y="6120610"/>
            <a:ext cx="10337804" cy="1473201"/>
            <a:chOff x="0" y="0"/>
            <a:chExt cx="10337803" cy="1473199"/>
          </a:xfrm>
        </p:grpSpPr>
        <p:sp>
          <p:nvSpPr>
            <p:cNvPr id="109" name="Rounded Rectangle"/>
            <p:cNvSpPr/>
            <p:nvPr/>
          </p:nvSpPr>
          <p:spPr>
            <a:xfrm>
              <a:off x="0" y="418076"/>
              <a:ext cx="10337804" cy="1055124"/>
            </a:xfrm>
            <a:prstGeom prst="roundRect">
              <a:avLst>
                <a:gd name="adj" fmla="val 18055"/>
              </a:avLst>
            </a:prstGeom>
            <a:solidFill>
              <a:srgbClr val="FFFFFF"/>
            </a:solidFill>
            <a:ln w="25400" cap="flat">
              <a:solidFill>
                <a:srgbClr val="0433FF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10" name="Rectangle"/>
            <p:cNvSpPr/>
            <p:nvPr/>
          </p:nvSpPr>
          <p:spPr>
            <a:xfrm>
              <a:off x="4319575" y="0"/>
              <a:ext cx="1707406" cy="58437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</p:grpSp>
      <p:sp>
        <p:nvSpPr>
          <p:cNvPr id="112" name="Call Expressions as Operator Expres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Call Expressions as Operator Expressions</a:t>
            </a:r>
          </a:p>
        </p:txBody>
      </p:sp>
      <p:sp>
        <p:nvSpPr>
          <p:cNvPr id="113" name="make_adder(1)     (         2         )"/>
          <p:cNvSpPr txBox="1"/>
          <p:nvPr/>
        </p:nvSpPr>
        <p:spPr>
          <a:xfrm>
            <a:off x="7912100" y="6443067"/>
            <a:ext cx="998251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make_adder(1)     (         2         ) </a:t>
            </a:r>
          </a:p>
        </p:txBody>
      </p:sp>
      <p:grpSp>
        <p:nvGrpSpPr>
          <p:cNvPr id="116" name="Group"/>
          <p:cNvGrpSpPr/>
          <p:nvPr/>
        </p:nvGrpSpPr>
        <p:grpSpPr>
          <a:xfrm>
            <a:off x="7622326" y="5035550"/>
            <a:ext cx="4093786" cy="628650"/>
            <a:chOff x="0" y="0"/>
            <a:chExt cx="4093784" cy="628650"/>
          </a:xfrm>
        </p:grpSpPr>
        <p:sp>
          <p:nvSpPr>
            <p:cNvPr id="114" name="Operator"/>
            <p:cNvSpPr txBox="1"/>
            <p:nvPr/>
          </p:nvSpPr>
          <p:spPr>
            <a:xfrm>
              <a:off x="899373" y="0"/>
              <a:ext cx="2152968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/>
              </a:lvl1pPr>
            </a:lstStyle>
            <a:p>
              <a:r>
                <a:t>Operator</a:t>
              </a:r>
            </a:p>
          </p:txBody>
        </p:sp>
        <p:sp>
          <p:nvSpPr>
            <p:cNvPr id="115" name="Line"/>
            <p:cNvSpPr/>
            <p:nvPr/>
          </p:nvSpPr>
          <p:spPr>
            <a:xfrm>
              <a:off x="0" y="628650"/>
              <a:ext cx="4093785" cy="0"/>
            </a:xfrm>
            <a:prstGeom prst="line">
              <a:avLst/>
            </a:prstGeom>
            <a:noFill/>
            <a:ln w="25400" cap="flat">
              <a:solidFill>
                <a:srgbClr val="919191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19" name="Group"/>
          <p:cNvGrpSpPr/>
          <p:nvPr/>
        </p:nvGrpSpPr>
        <p:grpSpPr>
          <a:xfrm>
            <a:off x="13030200" y="5035550"/>
            <a:ext cx="3873500" cy="628650"/>
            <a:chOff x="0" y="0"/>
            <a:chExt cx="3873500" cy="628650"/>
          </a:xfrm>
        </p:grpSpPr>
        <p:sp>
          <p:nvSpPr>
            <p:cNvPr id="117" name="Line"/>
            <p:cNvSpPr/>
            <p:nvPr/>
          </p:nvSpPr>
          <p:spPr>
            <a:xfrm>
              <a:off x="0" y="628650"/>
              <a:ext cx="3873500" cy="0"/>
            </a:xfrm>
            <a:prstGeom prst="line">
              <a:avLst/>
            </a:prstGeom>
            <a:noFill/>
            <a:ln w="25400" cap="flat">
              <a:solidFill>
                <a:srgbClr val="919191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18" name="Operand"/>
            <p:cNvSpPr txBox="1"/>
            <p:nvPr/>
          </p:nvSpPr>
          <p:spPr>
            <a:xfrm>
              <a:off x="977900" y="0"/>
              <a:ext cx="1908295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i="1"/>
              </a:lvl1pPr>
            </a:lstStyle>
            <a:p>
              <a:r>
                <a:t>Operand</a:t>
              </a:r>
            </a:p>
          </p:txBody>
        </p:sp>
      </p:grpSp>
      <p:sp>
        <p:nvSpPr>
          <p:cNvPr id="120" name="An expression that evaluates to a function"/>
          <p:cNvSpPr/>
          <p:nvPr/>
        </p:nvSpPr>
        <p:spPr>
          <a:xfrm>
            <a:off x="4749800" y="2590800"/>
            <a:ext cx="6235700" cy="2337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04" y="0"/>
                </a:moveTo>
                <a:cubicBezTo>
                  <a:pt x="315" y="0"/>
                  <a:pt x="0" y="840"/>
                  <a:pt x="0" y="1877"/>
                </a:cubicBezTo>
                <a:lnTo>
                  <a:pt x="0" y="16896"/>
                </a:lnTo>
                <a:cubicBezTo>
                  <a:pt x="0" y="17933"/>
                  <a:pt x="315" y="18773"/>
                  <a:pt x="704" y="18773"/>
                </a:cubicBezTo>
                <a:lnTo>
                  <a:pt x="16782" y="18773"/>
                </a:lnTo>
                <a:lnTo>
                  <a:pt x="17223" y="21600"/>
                </a:lnTo>
                <a:lnTo>
                  <a:pt x="17663" y="18773"/>
                </a:lnTo>
                <a:lnTo>
                  <a:pt x="20896" y="18773"/>
                </a:lnTo>
                <a:cubicBezTo>
                  <a:pt x="21285" y="18773"/>
                  <a:pt x="21600" y="17933"/>
                  <a:pt x="21600" y="16896"/>
                </a:cubicBezTo>
                <a:lnTo>
                  <a:pt x="21600" y="1877"/>
                </a:lnTo>
                <a:cubicBezTo>
                  <a:pt x="21600" y="840"/>
                  <a:pt x="21285" y="0"/>
                  <a:pt x="20896" y="0"/>
                </a:cubicBezTo>
                <a:lnTo>
                  <a:pt x="704" y="0"/>
                </a:lnTo>
                <a:close/>
              </a:path>
            </a:pathLst>
          </a:custGeom>
          <a:solidFill>
            <a:srgbClr val="DCE4EC"/>
          </a:solidFill>
          <a:ln w="25400">
            <a:solidFill>
              <a:srgbClr val="4B4B4B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lvl1pPr>
          </a:lstStyle>
          <a:p>
            <a:r>
              <a:t>An expression that evaluates to a function</a:t>
            </a:r>
          </a:p>
        </p:txBody>
      </p:sp>
      <p:sp>
        <p:nvSpPr>
          <p:cNvPr id="121" name="An expression that evaluates to its argument"/>
          <p:cNvSpPr/>
          <p:nvPr/>
        </p:nvSpPr>
        <p:spPr>
          <a:xfrm>
            <a:off x="13572430" y="2616200"/>
            <a:ext cx="7056438" cy="22637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22" y="0"/>
                </a:moveTo>
                <a:cubicBezTo>
                  <a:pt x="278" y="0"/>
                  <a:pt x="0" y="868"/>
                  <a:pt x="0" y="1939"/>
                </a:cubicBezTo>
                <a:lnTo>
                  <a:pt x="0" y="17086"/>
                </a:lnTo>
                <a:cubicBezTo>
                  <a:pt x="0" y="18157"/>
                  <a:pt x="278" y="19025"/>
                  <a:pt x="622" y="19025"/>
                </a:cubicBezTo>
                <a:lnTo>
                  <a:pt x="4066" y="19025"/>
                </a:lnTo>
                <a:lnTo>
                  <a:pt x="4455" y="21600"/>
                </a:lnTo>
                <a:lnTo>
                  <a:pt x="4842" y="19025"/>
                </a:lnTo>
                <a:lnTo>
                  <a:pt x="20978" y="19025"/>
                </a:lnTo>
                <a:cubicBezTo>
                  <a:pt x="21322" y="19025"/>
                  <a:pt x="21600" y="18157"/>
                  <a:pt x="21600" y="17086"/>
                </a:cubicBezTo>
                <a:lnTo>
                  <a:pt x="21600" y="1939"/>
                </a:lnTo>
                <a:cubicBezTo>
                  <a:pt x="21600" y="868"/>
                  <a:pt x="21322" y="0"/>
                  <a:pt x="20978" y="0"/>
                </a:cubicBezTo>
                <a:lnTo>
                  <a:pt x="622" y="0"/>
                </a:lnTo>
                <a:close/>
              </a:path>
            </a:pathLst>
          </a:custGeom>
          <a:solidFill>
            <a:srgbClr val="DCE4EC"/>
          </a:solidFill>
          <a:ln w="25400">
            <a:solidFill>
              <a:srgbClr val="4B4B4B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lvl1pPr>
          </a:lstStyle>
          <a:p>
            <a:r>
              <a:t>An expression that evaluates to its argument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414566" y="13096875"/>
            <a:ext cx="127001" cy="221953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127" name="Group"/>
          <p:cNvGrpSpPr/>
          <p:nvPr/>
        </p:nvGrpSpPr>
        <p:grpSpPr>
          <a:xfrm>
            <a:off x="14592300" y="7319104"/>
            <a:ext cx="1155700" cy="1346126"/>
            <a:chOff x="0" y="37242"/>
            <a:chExt cx="1155700" cy="1346124"/>
          </a:xfrm>
        </p:grpSpPr>
        <p:sp>
          <p:nvSpPr>
            <p:cNvPr id="123" name="Line"/>
            <p:cNvSpPr/>
            <p:nvPr/>
          </p:nvSpPr>
          <p:spPr>
            <a:xfrm>
              <a:off x="157801" y="69929"/>
              <a:ext cx="601016" cy="1"/>
            </a:xfrm>
            <a:prstGeom prst="line">
              <a:avLst/>
            </a:prstGeom>
            <a:noFill/>
            <a:ln w="25400" cap="flat">
              <a:solidFill>
                <a:srgbClr val="4B4B4B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24" name="Rectangle"/>
            <p:cNvSpPr/>
            <p:nvPr/>
          </p:nvSpPr>
          <p:spPr>
            <a:xfrm>
              <a:off x="25400" y="799616"/>
              <a:ext cx="1130300" cy="5837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25" name="2"/>
            <p:cNvSpPr txBox="1"/>
            <p:nvPr/>
          </p:nvSpPr>
          <p:spPr>
            <a:xfrm>
              <a:off x="0" y="799616"/>
              <a:ext cx="1155700" cy="583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r>
                <a:t>2</a:t>
              </a:r>
            </a:p>
          </p:txBody>
        </p:sp>
        <p:sp>
          <p:nvSpPr>
            <p:cNvPr id="126" name="Line"/>
            <p:cNvSpPr/>
            <p:nvPr/>
          </p:nvSpPr>
          <p:spPr>
            <a:xfrm>
              <a:off x="443143" y="37242"/>
              <a:ext cx="160007" cy="741348"/>
            </a:xfrm>
            <a:prstGeom prst="line">
              <a:avLst/>
            </a:prstGeom>
            <a:noFill/>
            <a:ln w="25400" cap="flat">
              <a:solidFill>
                <a:srgbClr val="4B4B4B"/>
              </a:solidFill>
              <a:custDash>
                <a:ds d="200000" sp="200000"/>
              </a:custDash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128" name="3"/>
          <p:cNvSpPr txBox="1"/>
          <p:nvPr/>
        </p:nvSpPr>
        <p:spPr>
          <a:xfrm>
            <a:off x="12598400" y="6121400"/>
            <a:ext cx="440254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3</a:t>
            </a:r>
          </a:p>
        </p:txBody>
      </p:sp>
      <p:grpSp>
        <p:nvGrpSpPr>
          <p:cNvPr id="136" name="Group"/>
          <p:cNvGrpSpPr/>
          <p:nvPr/>
        </p:nvGrpSpPr>
        <p:grpSpPr>
          <a:xfrm>
            <a:off x="4948834" y="7340087"/>
            <a:ext cx="6309768" cy="2221713"/>
            <a:chOff x="0" y="12187"/>
            <a:chExt cx="6309766" cy="2221711"/>
          </a:xfrm>
        </p:grpSpPr>
        <p:grpSp>
          <p:nvGrpSpPr>
            <p:cNvPr id="131" name="Group"/>
            <p:cNvGrpSpPr/>
            <p:nvPr/>
          </p:nvGrpSpPr>
          <p:grpSpPr>
            <a:xfrm>
              <a:off x="0" y="761299"/>
              <a:ext cx="4737100" cy="1472601"/>
              <a:chOff x="0" y="0"/>
              <a:chExt cx="4737100" cy="1472600"/>
            </a:xfrm>
          </p:grpSpPr>
          <p:sp>
            <p:nvSpPr>
              <p:cNvPr id="129" name="Rounded Rectangle"/>
              <p:cNvSpPr/>
              <p:nvPr/>
            </p:nvSpPr>
            <p:spPr>
              <a:xfrm>
                <a:off x="0" y="418500"/>
                <a:ext cx="4737100" cy="1054101"/>
              </a:xfrm>
              <a:prstGeom prst="roundRect">
                <a:avLst>
                  <a:gd name="adj" fmla="val 18072"/>
                </a:avLst>
              </a:prstGeom>
              <a:solidFill>
                <a:srgbClr val="FFFFFF"/>
              </a:solidFill>
              <a:ln w="25400" cap="flat">
                <a:solidFill>
                  <a:srgbClr val="0433FF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4600">
                    <a:solidFill>
                      <a:srgbClr val="6C6C6C"/>
                    </a:solidFill>
                    <a:uFill>
                      <a:solidFill>
                        <a:srgbClr val="6C6C6C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/>
              </a:p>
            </p:txBody>
          </p:sp>
          <p:sp>
            <p:nvSpPr>
              <p:cNvPr id="130" name="Rectangle"/>
              <p:cNvSpPr/>
              <p:nvPr/>
            </p:nvSpPr>
            <p:spPr>
              <a:xfrm>
                <a:off x="569525" y="0"/>
                <a:ext cx="3606801" cy="58420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0433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defRPr sz="4600">
                    <a:solidFill>
                      <a:srgbClr val="6C6C6C"/>
                    </a:solidFill>
                    <a:uFill>
                      <a:solidFill>
                        <a:srgbClr val="6C6C6C"/>
                      </a:solidFill>
                    </a:uFill>
                    <a:latin typeface="Times New Roman"/>
                    <a:ea typeface="Times New Roman"/>
                    <a:cs typeface="Times New Roman"/>
                    <a:sym typeface="Times New Roman"/>
                  </a:defRPr>
                </a:pPr>
                <a:endParaRPr/>
              </a:p>
            </p:txBody>
          </p:sp>
        </p:grpSp>
        <p:sp>
          <p:nvSpPr>
            <p:cNvPr id="132" name="make_adder(1)"/>
            <p:cNvSpPr txBox="1"/>
            <p:nvPr/>
          </p:nvSpPr>
          <p:spPr>
            <a:xfrm>
              <a:off x="702665" y="1401167"/>
              <a:ext cx="3376336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make_adder(1)</a:t>
              </a:r>
            </a:p>
          </p:txBody>
        </p:sp>
        <p:grpSp>
          <p:nvGrpSpPr>
            <p:cNvPr id="135" name="Group"/>
            <p:cNvGrpSpPr/>
            <p:nvPr/>
          </p:nvGrpSpPr>
          <p:grpSpPr>
            <a:xfrm>
              <a:off x="2389763" y="12187"/>
              <a:ext cx="3920004" cy="763026"/>
              <a:chOff x="36097" y="12187"/>
              <a:chExt cx="3920003" cy="763024"/>
            </a:xfrm>
          </p:grpSpPr>
          <p:sp>
            <p:nvSpPr>
              <p:cNvPr id="133" name="Line"/>
              <p:cNvSpPr/>
              <p:nvPr/>
            </p:nvSpPr>
            <p:spPr>
              <a:xfrm flipV="1">
                <a:off x="680814" y="23747"/>
                <a:ext cx="3275288" cy="9"/>
              </a:xfrm>
              <a:prstGeom prst="line">
                <a:avLst/>
              </a:prstGeom>
              <a:noFill/>
              <a:ln w="25400" cap="flat">
                <a:solidFill>
                  <a:srgbClr val="4B4B4B"/>
                </a:solidFill>
                <a:prstDash val="solid"/>
                <a:round/>
                <a:headEnd type="triangle" w="med" len="sm"/>
                <a:tailEnd type="triangle" w="med" len="sm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>
                    <a:solidFill>
                      <a:srgbClr val="4B4B4B"/>
                    </a:solidFill>
                    <a:uFill>
                      <a:solidFill>
                        <a:srgbClr val="4B4B4B"/>
                      </a:solidFill>
                    </a:uFill>
                  </a:defRPr>
                </a:pPr>
                <a:endParaRPr/>
              </a:p>
            </p:txBody>
          </p:sp>
          <p:sp>
            <p:nvSpPr>
              <p:cNvPr id="134" name="Line"/>
              <p:cNvSpPr/>
              <p:nvPr/>
            </p:nvSpPr>
            <p:spPr>
              <a:xfrm flipH="1">
                <a:off x="36097" y="12187"/>
                <a:ext cx="2259919" cy="763026"/>
              </a:xfrm>
              <a:prstGeom prst="line">
                <a:avLst/>
              </a:prstGeom>
              <a:noFill/>
              <a:ln w="25400" cap="flat">
                <a:solidFill>
                  <a:srgbClr val="4B4B4B"/>
                </a:solidFill>
                <a:custDash>
                  <a:ds d="200000" sp="200000"/>
                </a:custDash>
                <a:round/>
                <a:headEnd type="oval" w="med" len="med"/>
                <a:tailEnd type="oval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 algn="ctr">
                  <a:defRPr>
                    <a:solidFill>
                      <a:srgbClr val="4B4B4B"/>
                    </a:solidFill>
                    <a:uFill>
                      <a:solidFill>
                        <a:srgbClr val="4B4B4B"/>
                      </a:solidFill>
                    </a:uFill>
                  </a:defRPr>
                </a:pPr>
                <a:endParaRPr/>
              </a:p>
            </p:txBody>
          </p:sp>
        </p:grpSp>
      </p:grpSp>
      <p:sp>
        <p:nvSpPr>
          <p:cNvPr id="137" name="func adder(k)"/>
          <p:cNvSpPr txBox="1"/>
          <p:nvPr/>
        </p:nvSpPr>
        <p:spPr>
          <a:xfrm>
            <a:off x="5651500" y="8055967"/>
            <a:ext cx="337633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func adder(k)</a:t>
            </a:r>
          </a:p>
        </p:txBody>
      </p:sp>
      <p:grpSp>
        <p:nvGrpSpPr>
          <p:cNvPr id="142" name="Group"/>
          <p:cNvGrpSpPr/>
          <p:nvPr/>
        </p:nvGrpSpPr>
        <p:grpSpPr>
          <a:xfrm>
            <a:off x="1358900" y="9404302"/>
            <a:ext cx="6809194" cy="1325230"/>
            <a:chOff x="0" y="12187"/>
            <a:chExt cx="6809193" cy="1325228"/>
          </a:xfrm>
        </p:grpSpPr>
        <p:sp>
          <p:nvSpPr>
            <p:cNvPr id="138" name="Line"/>
            <p:cNvSpPr/>
            <p:nvPr/>
          </p:nvSpPr>
          <p:spPr>
            <a:xfrm flipV="1">
              <a:off x="4236814" y="23752"/>
              <a:ext cx="2572380" cy="3"/>
            </a:xfrm>
            <a:prstGeom prst="line">
              <a:avLst/>
            </a:prstGeom>
            <a:noFill/>
            <a:ln w="25400" cap="flat">
              <a:solidFill>
                <a:srgbClr val="4B4B4B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39" name="Rectangle"/>
            <p:cNvSpPr/>
            <p:nvPr/>
          </p:nvSpPr>
          <p:spPr>
            <a:xfrm>
              <a:off x="279400" y="753216"/>
              <a:ext cx="5105400" cy="584201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0" name="func make_adder(n)"/>
            <p:cNvSpPr txBox="1"/>
            <p:nvPr/>
          </p:nvSpPr>
          <p:spPr>
            <a:xfrm>
              <a:off x="0" y="732578"/>
              <a:ext cx="5664200" cy="584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r>
                <a:t>func make_adder(n)</a:t>
              </a:r>
            </a:p>
          </p:txBody>
        </p:sp>
        <p:sp>
          <p:nvSpPr>
            <p:cNvPr id="141" name="Line"/>
            <p:cNvSpPr/>
            <p:nvPr/>
          </p:nvSpPr>
          <p:spPr>
            <a:xfrm flipH="1">
              <a:off x="2830097" y="12187"/>
              <a:ext cx="2259919" cy="763026"/>
            </a:xfrm>
            <a:prstGeom prst="line">
              <a:avLst/>
            </a:prstGeom>
            <a:noFill/>
            <a:ln w="25400" cap="flat">
              <a:solidFill>
                <a:srgbClr val="4B4B4B"/>
              </a:solidFill>
              <a:custDash>
                <a:ds d="200000" sp="200000"/>
              </a:custDash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grpSp>
        <p:nvGrpSpPr>
          <p:cNvPr id="147" name="Group"/>
          <p:cNvGrpSpPr/>
          <p:nvPr/>
        </p:nvGrpSpPr>
        <p:grpSpPr>
          <a:xfrm>
            <a:off x="8166100" y="9363804"/>
            <a:ext cx="1155700" cy="1346126"/>
            <a:chOff x="0" y="37242"/>
            <a:chExt cx="1155700" cy="1346124"/>
          </a:xfrm>
        </p:grpSpPr>
        <p:sp>
          <p:nvSpPr>
            <p:cNvPr id="143" name="Line"/>
            <p:cNvSpPr/>
            <p:nvPr/>
          </p:nvSpPr>
          <p:spPr>
            <a:xfrm>
              <a:off x="157801" y="69929"/>
              <a:ext cx="601016" cy="1"/>
            </a:xfrm>
            <a:prstGeom prst="line">
              <a:avLst/>
            </a:prstGeom>
            <a:noFill/>
            <a:ln w="25400" cap="flat">
              <a:solidFill>
                <a:srgbClr val="4B4B4B"/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44" name="Rectangle"/>
            <p:cNvSpPr/>
            <p:nvPr/>
          </p:nvSpPr>
          <p:spPr>
            <a:xfrm>
              <a:off x="25400" y="799616"/>
              <a:ext cx="1130300" cy="583752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0433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45" name="1"/>
            <p:cNvSpPr txBox="1"/>
            <p:nvPr/>
          </p:nvSpPr>
          <p:spPr>
            <a:xfrm>
              <a:off x="0" y="799616"/>
              <a:ext cx="1155700" cy="5837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/>
            </a:lstStyle>
            <a:p>
              <a:r>
                <a:t>1</a:t>
              </a:r>
            </a:p>
          </p:txBody>
        </p:sp>
        <p:sp>
          <p:nvSpPr>
            <p:cNvPr id="146" name="Line"/>
            <p:cNvSpPr/>
            <p:nvPr/>
          </p:nvSpPr>
          <p:spPr>
            <a:xfrm>
              <a:off x="443143" y="37242"/>
              <a:ext cx="160007" cy="741348"/>
            </a:xfrm>
            <a:prstGeom prst="line">
              <a:avLst/>
            </a:prstGeom>
            <a:noFill/>
            <a:ln w="25400" cap="flat">
              <a:solidFill>
                <a:srgbClr val="4B4B4B"/>
              </a:solidFill>
              <a:custDash>
                <a:ds d="200000" sp="200000"/>
              </a:custDash>
              <a:round/>
              <a:headEnd type="oval" w="med" len="med"/>
              <a:tail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pic>
        <p:nvPicPr>
          <p:cNvPr id="148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0624355" y="10778915"/>
            <a:ext cx="3363890" cy="1062744"/>
          </a:xfrm>
          <a:prstGeom prst="rect">
            <a:avLst/>
          </a:prstGeom>
          <a:ln w="12700"/>
        </p:spPr>
      </p:pic>
      <p:grpSp>
        <p:nvGrpSpPr>
          <p:cNvPr id="151" name="Group"/>
          <p:cNvGrpSpPr/>
          <p:nvPr/>
        </p:nvGrpSpPr>
        <p:grpSpPr>
          <a:xfrm>
            <a:off x="14937030" y="11262066"/>
            <a:ext cx="3679305" cy="584201"/>
            <a:chOff x="0" y="0"/>
            <a:chExt cx="3679303" cy="584200"/>
          </a:xfrm>
        </p:grpSpPr>
        <p:sp>
          <p:nvSpPr>
            <p:cNvPr id="149" name="Group"/>
            <p:cNvSpPr/>
            <p:nvPr/>
          </p:nvSpPr>
          <p:spPr>
            <a:xfrm rot="5400000">
              <a:off x="-88900" y="158750"/>
              <a:ext cx="444500" cy="266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07DD6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 sz="4600">
                  <a:solidFill>
                    <a:srgbClr val="6C6C6C"/>
                  </a:solidFill>
                  <a:uFill>
                    <a:solidFill>
                      <a:srgbClr val="6C6C6C"/>
                    </a:solidFill>
                  </a:u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150" name="func adder(k)"/>
            <p:cNvSpPr txBox="1"/>
            <p:nvPr/>
          </p:nvSpPr>
          <p:spPr>
            <a:xfrm>
              <a:off x="302969" y="0"/>
              <a:ext cx="3376335" cy="584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func adder(k)</a:t>
              </a:r>
            </a:p>
          </p:txBody>
        </p:sp>
      </p:grpSp>
      <p:sp>
        <p:nvSpPr>
          <p:cNvPr id="152" name="Rounded Rectangle"/>
          <p:cNvSpPr/>
          <p:nvPr/>
        </p:nvSpPr>
        <p:spPr>
          <a:xfrm>
            <a:off x="5245100" y="7958366"/>
            <a:ext cx="11029323" cy="838369"/>
          </a:xfrm>
          <a:prstGeom prst="roundRect">
            <a:avLst>
              <a:gd name="adj" fmla="val 37866"/>
            </a:avLst>
          </a:prstGeom>
          <a:ln w="25400">
            <a:solidFill>
              <a:srgbClr val="007ECF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153" name="Line"/>
          <p:cNvSpPr/>
          <p:nvPr/>
        </p:nvSpPr>
        <p:spPr>
          <a:xfrm>
            <a:off x="9287195" y="8092104"/>
            <a:ext cx="7498931" cy="3016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10" extrusionOk="0">
                <a:moveTo>
                  <a:pt x="21600" y="20610"/>
                </a:moveTo>
                <a:cubicBezTo>
                  <a:pt x="19201" y="12829"/>
                  <a:pt x="15971" y="6867"/>
                  <a:pt x="12275" y="3401"/>
                </a:cubicBezTo>
                <a:cubicBezTo>
                  <a:pt x="8355" y="-276"/>
                  <a:pt x="4084" y="-990"/>
                  <a:pt x="0" y="1349"/>
                </a:cubicBezTo>
              </a:path>
            </a:pathLst>
          </a:custGeom>
          <a:ln w="63500">
            <a:solidFill>
              <a:srgbClr val="05AD19"/>
            </a:solidFill>
            <a:prstDash val="sysDot"/>
            <a:miter lim="400000"/>
            <a:tailEnd type="stealth"/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1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10" animBg="1" advAuto="0"/>
      <p:bldP spid="111" grpId="6" animBg="1" advAuto="0"/>
      <p:bldP spid="113" grpId="1" animBg="1" advAuto="0"/>
      <p:bldP spid="116" grpId="2" animBg="1" advAuto="0"/>
      <p:bldP spid="119" grpId="3" animBg="1" advAuto="0"/>
      <p:bldP spid="120" grpId="4" animBg="1" advAuto="0"/>
      <p:bldP spid="121" grpId="5" animBg="1" advAuto="0"/>
      <p:bldP spid="127" grpId="16" animBg="1" advAuto="0"/>
      <p:bldP spid="128" grpId="18" animBg="1" advAuto="0"/>
      <p:bldP spid="136" grpId="7" animBg="1" advAuto="0"/>
      <p:bldP spid="137" grpId="14" animBg="1" advAuto="0"/>
      <p:bldP spid="142" grpId="8" animBg="1" advAuto="0"/>
      <p:bldP spid="147" grpId="9" animBg="1" advAuto="0"/>
      <p:bldP spid="148" grpId="11" animBg="1" advAuto="0"/>
      <p:bldP spid="151" grpId="12" animBg="1" advAuto="0"/>
      <p:bldP spid="152" grpId="17" animBg="1" advAuto="0"/>
      <p:bldP spid="153" grpId="13" animBg="1" advAuto="0"/>
      <p:bldP spid="153" grpId="1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4-09-09 at 6.08.22 PM.png" descr="Screen Shot 2014-09-09 at 6.08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5345" y="2190750"/>
            <a:ext cx="12661901" cy="7480300"/>
          </a:xfrm>
          <a:prstGeom prst="rect">
            <a:avLst/>
          </a:prstGeom>
          <a:ln w="12700"/>
        </p:spPr>
      </p:pic>
      <p:sp>
        <p:nvSpPr>
          <p:cNvPr id="159" name="Line"/>
          <p:cNvSpPr/>
          <p:nvPr/>
        </p:nvSpPr>
        <p:spPr>
          <a:xfrm flipV="1">
            <a:off x="838200" y="1698541"/>
            <a:ext cx="18599964" cy="84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0" name="Line"/>
          <p:cNvSpPr/>
          <p:nvPr/>
        </p:nvSpPr>
        <p:spPr>
          <a:xfrm>
            <a:off x="838200" y="13039725"/>
            <a:ext cx="22734714" cy="3288"/>
          </a:xfrm>
          <a:prstGeom prst="line">
            <a:avLst/>
          </a:prstGeom>
          <a:ln w="12700">
            <a:solidFill>
              <a:srgbClr val="B8B8B8"/>
            </a:solidFill>
            <a:prstDash val="dash"/>
          </a:ln>
        </p:spPr>
        <p:txBody>
          <a:bodyPr lIns="0" tIns="0" rIns="0" bIns="0"/>
          <a:lstStyle/>
          <a:p>
            <a:pPr marL="0" marR="0" defTabSz="457200">
              <a:defRPr sz="1200">
                <a:uFillTx/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1" name="Screen Shot 2013-09-09 at 5.51.28 PM.png" descr="Screen Shot 2013-09-09 at 5.51.2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500" y="2400300"/>
            <a:ext cx="9093200" cy="5156200"/>
          </a:xfrm>
          <a:prstGeom prst="rect">
            <a:avLst/>
          </a:prstGeom>
          <a:ln w="12700"/>
        </p:spPr>
      </p:pic>
      <p:sp>
        <p:nvSpPr>
          <p:cNvPr id="162" name="Environment Diagrams for Nested Def Stat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Environment Diagrams for Nested Def Statements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0397850" y="2425700"/>
            <a:ext cx="892451" cy="7010400"/>
            <a:chOff x="0" y="0"/>
            <a:chExt cx="892449" cy="7010400"/>
          </a:xfrm>
        </p:grpSpPr>
        <p:sp>
          <p:nvSpPr>
            <p:cNvPr id="163" name="2"/>
            <p:cNvSpPr/>
            <p:nvPr/>
          </p:nvSpPr>
          <p:spPr>
            <a:xfrm>
              <a:off x="320949" y="292100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164" name="1"/>
            <p:cNvSpPr/>
            <p:nvPr/>
          </p:nvSpPr>
          <p:spPr>
            <a:xfrm>
              <a:off x="320949" y="643890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165" name="Line"/>
            <p:cNvSpPr/>
            <p:nvPr/>
          </p:nvSpPr>
          <p:spPr>
            <a:xfrm>
              <a:off x="-1" y="3209557"/>
              <a:ext cx="356533" cy="34975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211" h="21600" extrusionOk="0">
                  <a:moveTo>
                    <a:pt x="14211" y="21600"/>
                  </a:moveTo>
                  <a:cubicBezTo>
                    <a:pt x="-1885" y="19859"/>
                    <a:pt x="-7389" y="2375"/>
                    <a:pt x="14211" y="0"/>
                  </a:cubicBezTo>
                </a:path>
              </a:pathLst>
            </a:custGeom>
            <a:noFill/>
            <a:ln w="25400" cap="flat">
              <a:solidFill>
                <a:srgbClr val="213AF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66" name="3"/>
            <p:cNvSpPr/>
            <p:nvPr/>
          </p:nvSpPr>
          <p:spPr>
            <a:xfrm>
              <a:off x="320949" y="0"/>
              <a:ext cx="571501" cy="571500"/>
            </a:xfrm>
            <a:prstGeom prst="ellipse">
              <a:avLst/>
            </a:prstGeom>
            <a:solidFill>
              <a:srgbClr val="1034FF"/>
            </a:solidFill>
            <a:ln w="12700" cap="flat">
              <a:noFill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 sz="2400" b="1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167" name="Line"/>
            <p:cNvSpPr/>
            <p:nvPr/>
          </p:nvSpPr>
          <p:spPr>
            <a:xfrm>
              <a:off x="83679" y="431800"/>
              <a:ext cx="280225" cy="2748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211" h="21600" extrusionOk="0">
                  <a:moveTo>
                    <a:pt x="14211" y="21600"/>
                  </a:moveTo>
                  <a:cubicBezTo>
                    <a:pt x="-1885" y="19859"/>
                    <a:pt x="-7389" y="2375"/>
                    <a:pt x="14211" y="0"/>
                  </a:cubicBezTo>
                </a:path>
              </a:pathLst>
            </a:custGeom>
            <a:noFill/>
            <a:ln w="25400" cap="flat">
              <a:solidFill>
                <a:srgbClr val="213AF5"/>
              </a:solidFill>
              <a:prstDash val="solid"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169" name="Every user-defined function has a parent frame (often global)…"/>
          <p:cNvSpPr txBox="1">
            <a:spLocks noGrp="1"/>
          </p:cNvSpPr>
          <p:nvPr>
            <p:ph type="body" sz="quarter" idx="1"/>
          </p:nvPr>
        </p:nvSpPr>
        <p:spPr>
          <a:xfrm>
            <a:off x="838200" y="7855055"/>
            <a:ext cx="8559800" cy="5140333"/>
          </a:xfrm>
          <a:prstGeom prst="rect">
            <a:avLst/>
          </a:prstGeom>
        </p:spPr>
        <p:txBody>
          <a:bodyPr/>
          <a:lstStyle/>
          <a:p>
            <a:pPr marL="690880" indent="-609600">
              <a:spcBef>
                <a:spcPts val="2300"/>
              </a:spcBef>
              <a:buSzPct val="125000"/>
              <a:buChar char="•"/>
            </a:pPr>
            <a:r>
              <a:t>Every user-defined function has a parent frame (often global)</a:t>
            </a:r>
          </a:p>
          <a:p>
            <a:pPr marL="690880" indent="-609600">
              <a:spcBef>
                <a:spcPts val="2300"/>
              </a:spcBef>
              <a:buSzPct val="125000"/>
              <a:buChar char="•"/>
            </a:pPr>
            <a:r>
              <a:t>The parent of a function is the frame in which it was defined</a:t>
            </a:r>
          </a:p>
          <a:p>
            <a:pPr marL="690880" indent="-609600">
              <a:spcBef>
                <a:spcPts val="2300"/>
              </a:spcBef>
              <a:buSzPct val="125000"/>
              <a:buChar char="•"/>
            </a:pPr>
            <a:r>
              <a:t>Every local frame has a parent frame (often global)</a:t>
            </a:r>
          </a:p>
          <a:p>
            <a:pPr marL="690880" indent="-609600">
              <a:spcBef>
                <a:spcPts val="2300"/>
              </a:spcBef>
              <a:buSzPct val="125000"/>
              <a:buChar char="•"/>
            </a:pPr>
            <a:r>
              <a:t>The parent of a frame is the parent of the function called</a:t>
            </a:r>
          </a:p>
        </p:txBody>
      </p:sp>
      <p:sp>
        <p:nvSpPr>
          <p:cNvPr id="170" name="Line"/>
          <p:cNvSpPr/>
          <p:nvPr/>
        </p:nvSpPr>
        <p:spPr>
          <a:xfrm>
            <a:off x="15495120" y="3608170"/>
            <a:ext cx="4484827" cy="4645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20674"/>
                </a:lnTo>
                <a:lnTo>
                  <a:pt x="0" y="20674"/>
                </a:lnTo>
                <a:lnTo>
                  <a:pt x="65" y="21600"/>
                </a:lnTo>
              </a:path>
            </a:pathLst>
          </a:custGeom>
          <a:ln w="38100">
            <a:solidFill>
              <a:srgbClr val="00A423"/>
            </a:solidFill>
            <a:tailEnd type="triangle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grpSp>
        <p:nvGrpSpPr>
          <p:cNvPr id="173" name="Group"/>
          <p:cNvGrpSpPr/>
          <p:nvPr/>
        </p:nvGrpSpPr>
        <p:grpSpPr>
          <a:xfrm>
            <a:off x="2077015" y="1880283"/>
            <a:ext cx="3779432" cy="2219274"/>
            <a:chOff x="0" y="0"/>
            <a:chExt cx="3779431" cy="2219273"/>
          </a:xfrm>
        </p:grpSpPr>
        <p:sp>
          <p:nvSpPr>
            <p:cNvPr id="171" name="Oval"/>
            <p:cNvSpPr/>
            <p:nvPr/>
          </p:nvSpPr>
          <p:spPr>
            <a:xfrm rot="1120287">
              <a:off x="70310" y="1039410"/>
              <a:ext cx="2349501" cy="825501"/>
            </a:xfrm>
            <a:prstGeom prst="ellipse">
              <a:avLst/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72" name="Nested def"/>
            <p:cNvSpPr/>
            <p:nvPr/>
          </p:nvSpPr>
          <p:spPr>
            <a:xfrm rot="17311">
              <a:off x="563741" y="8083"/>
              <a:ext cx="3213101" cy="10370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6" y="0"/>
                  </a:moveTo>
                  <a:cubicBezTo>
                    <a:pt x="612" y="0"/>
                    <a:pt x="0" y="1895"/>
                    <a:pt x="0" y="4232"/>
                  </a:cubicBezTo>
                  <a:lnTo>
                    <a:pt x="0" y="13226"/>
                  </a:lnTo>
                  <a:cubicBezTo>
                    <a:pt x="0" y="15564"/>
                    <a:pt x="612" y="17459"/>
                    <a:pt x="1366" y="17459"/>
                  </a:cubicBezTo>
                  <a:lnTo>
                    <a:pt x="3845" y="17459"/>
                  </a:lnTo>
                  <a:lnTo>
                    <a:pt x="4888" y="21600"/>
                  </a:lnTo>
                  <a:lnTo>
                    <a:pt x="5928" y="17459"/>
                  </a:lnTo>
                  <a:lnTo>
                    <a:pt x="20234" y="17459"/>
                  </a:lnTo>
                  <a:cubicBezTo>
                    <a:pt x="20988" y="17459"/>
                    <a:pt x="21600" y="15564"/>
                    <a:pt x="21600" y="13226"/>
                  </a:cubicBezTo>
                  <a:lnTo>
                    <a:pt x="21600" y="4232"/>
                  </a:lnTo>
                  <a:cubicBezTo>
                    <a:pt x="21600" y="1895"/>
                    <a:pt x="20988" y="0"/>
                    <a:pt x="20234" y="0"/>
                  </a:cubicBezTo>
                  <a:lnTo>
                    <a:pt x="1366" y="0"/>
                  </a:lnTo>
                  <a:close/>
                </a:path>
              </a:pathLst>
            </a:custGeom>
            <a:solidFill>
              <a:srgbClr val="DCE4EC"/>
            </a:solidFill>
            <a:ln w="25400" cap="flat">
              <a:solidFill>
                <a:srgbClr val="4B4B4B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lvl1pPr>
            </a:lstStyle>
            <a:p>
              <a:r>
                <a:t>Nested def</a:t>
              </a:r>
            </a:p>
          </p:txBody>
        </p:sp>
      </p:grpSp>
      <p:sp>
        <p:nvSpPr>
          <p:cNvPr id="174" name="Rounded Rectangle"/>
          <p:cNvSpPr/>
          <p:nvPr/>
        </p:nvSpPr>
        <p:spPr>
          <a:xfrm>
            <a:off x="20323582" y="3251937"/>
            <a:ext cx="2204018" cy="571501"/>
          </a:xfrm>
          <a:prstGeom prst="roundRect">
            <a:avLst>
              <a:gd name="adj" fmla="val 28837"/>
            </a:avLst>
          </a:prstGeom>
          <a:ln w="25400">
            <a:solidFill>
              <a:srgbClr val="007ECF"/>
            </a:solidFill>
            <a:custDash>
              <a:ds d="200000" sp="200000"/>
            </a:custDash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sp>
        <p:nvSpPr>
          <p:cNvPr id="1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76" name="Line"/>
          <p:cNvSpPr/>
          <p:nvPr/>
        </p:nvSpPr>
        <p:spPr>
          <a:xfrm>
            <a:off x="12971322" y="3747132"/>
            <a:ext cx="6198965" cy="3823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21600" y="19615"/>
                </a:lnTo>
                <a:lnTo>
                  <a:pt x="0" y="19615"/>
                </a:lnTo>
                <a:lnTo>
                  <a:pt x="65" y="21600"/>
                </a:lnTo>
              </a:path>
            </a:pathLst>
          </a:custGeom>
          <a:ln w="38100">
            <a:solidFill>
              <a:srgbClr val="00A423"/>
            </a:solidFill>
            <a:tailEnd type="triangle"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  <p:grpSp>
        <p:nvGrpSpPr>
          <p:cNvPr id="180" name="Group"/>
          <p:cNvGrpSpPr/>
          <p:nvPr/>
        </p:nvGrpSpPr>
        <p:grpSpPr>
          <a:xfrm>
            <a:off x="13374622" y="3835927"/>
            <a:ext cx="8108245" cy="4081318"/>
            <a:chOff x="-648964" y="0"/>
            <a:chExt cx="8108243" cy="4081317"/>
          </a:xfrm>
        </p:grpSpPr>
        <p:sp>
          <p:nvSpPr>
            <p:cNvPr id="177" name="Rounded Rectangle"/>
            <p:cNvSpPr/>
            <p:nvPr/>
          </p:nvSpPr>
          <p:spPr>
            <a:xfrm>
              <a:off x="-648965" y="3664856"/>
              <a:ext cx="2666488" cy="416462"/>
            </a:xfrm>
            <a:prstGeom prst="roundRect">
              <a:avLst>
                <a:gd name="adj" fmla="val 28837"/>
              </a:avLst>
            </a:prstGeom>
            <a:noFill/>
            <a:ln w="25400" cap="flat">
              <a:solidFill>
                <a:srgbClr val="007ECF"/>
              </a:solidFill>
              <a:custDash>
                <a:ds d="200000" sp="200000"/>
              </a:custDash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78" name="Rectangle"/>
            <p:cNvSpPr/>
            <p:nvPr/>
          </p:nvSpPr>
          <p:spPr>
            <a:xfrm>
              <a:off x="5520421" y="3775912"/>
              <a:ext cx="194350" cy="21285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round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  <p:sp>
          <p:nvSpPr>
            <p:cNvPr id="179" name="Line"/>
            <p:cNvSpPr/>
            <p:nvPr/>
          </p:nvSpPr>
          <p:spPr>
            <a:xfrm>
              <a:off x="2054540" y="0"/>
              <a:ext cx="5404739" cy="38962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</a:path>
              </a:pathLst>
            </a:custGeom>
            <a:noFill/>
            <a:ln w="38100" cap="flat">
              <a:solidFill>
                <a:srgbClr val="00A42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defRPr>
                  <a:solidFill>
                    <a:srgbClr val="4B4B4B"/>
                  </a:solidFill>
                  <a:uFill>
                    <a:solidFill>
                      <a:srgbClr val="4B4B4B"/>
                    </a:solidFill>
                  </a:uFill>
                </a:defRPr>
              </a:pPr>
              <a:endParaRPr/>
            </a:p>
          </p:txBody>
        </p:sp>
      </p:grpSp>
      <p:sp>
        <p:nvSpPr>
          <p:cNvPr id="181" name="http://pythontutor.com/composingprograms.html#code=def%20make_adder%28n%29%3A%0A%20%20%20%20def%20adder%28k%29%3A%0A%20%20%20%20%20%20%20%20return%20k%20%2B%20n%0A%20%20%20%20return%20adder%0A%20%20%20%20%0Athree_more_than%20%3D%20make_adder%283%29%0Aresult%20%3D%20three_more_than%284%29&amp;cumulative=false&amp;curInstr=0&amp;mode=display&amp;origin=composingprograms.js&amp;py=3&amp;rawInputLstJSON=%5B%5D"/>
          <p:cNvSpPr txBox="1"/>
          <p:nvPr/>
        </p:nvSpPr>
        <p:spPr>
          <a:xfrm>
            <a:off x="359941" y="13293943"/>
            <a:ext cx="23664119" cy="215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0" marR="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800">
                <a:uFillTx/>
              </a:defRPr>
            </a:lvl1pPr>
          </a:lstStyle>
          <a:p>
            <a:r>
              <a:t>http://pythontutor.com/composingprograms.html#code=def%20make_adder%28n%29%3A%0A%20%20%20%20def%20adder%28k%29%3A%0A%20%20%20%20%20%20%20%20return%20k%20%2B%20n%0A%20%20%20%20return%20adder%0A%20%20%20%20%0Athree_more_than%20%3D%20make_adder%283%29%0Aresult%20%3D%20three_more_than%284%29&amp;cumulative=false&amp;curInstr=0&amp;mode=display&amp;origin=composingprograms.js&amp;py=3&amp;rawInputLstJSON=%5B%5D</a:t>
            </a:r>
          </a:p>
        </p:txBody>
      </p:sp>
      <p:sp>
        <p:nvSpPr>
          <p:cNvPr id="182" name="Line"/>
          <p:cNvSpPr/>
          <p:nvPr/>
        </p:nvSpPr>
        <p:spPr>
          <a:xfrm>
            <a:off x="7768142" y="4668237"/>
            <a:ext cx="7516743" cy="47598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93" h="20814" extrusionOk="0">
                <a:moveTo>
                  <a:pt x="21" y="0"/>
                </a:moveTo>
                <a:cubicBezTo>
                  <a:pt x="-107" y="1355"/>
                  <a:pt x="360" y="2679"/>
                  <a:pt x="1171" y="3260"/>
                </a:cubicBezTo>
                <a:cubicBezTo>
                  <a:pt x="2378" y="4124"/>
                  <a:pt x="3903" y="2976"/>
                  <a:pt x="5021" y="4156"/>
                </a:cubicBezTo>
                <a:cubicBezTo>
                  <a:pt x="5510" y="4672"/>
                  <a:pt x="5833" y="5509"/>
                  <a:pt x="5986" y="6366"/>
                </a:cubicBezTo>
                <a:cubicBezTo>
                  <a:pt x="6692" y="10321"/>
                  <a:pt x="6412" y="13923"/>
                  <a:pt x="6300" y="18836"/>
                </a:cubicBezTo>
                <a:cubicBezTo>
                  <a:pt x="6112" y="20738"/>
                  <a:pt x="7798" y="21600"/>
                  <a:pt x="8395" y="19908"/>
                </a:cubicBezTo>
                <a:cubicBezTo>
                  <a:pt x="8597" y="19335"/>
                  <a:pt x="8496" y="18699"/>
                  <a:pt x="8336" y="18096"/>
                </a:cubicBezTo>
                <a:cubicBezTo>
                  <a:pt x="8054" y="17030"/>
                  <a:pt x="7289" y="16186"/>
                  <a:pt x="7249" y="15047"/>
                </a:cubicBezTo>
                <a:cubicBezTo>
                  <a:pt x="6917" y="5431"/>
                  <a:pt x="7955" y="4976"/>
                  <a:pt x="8616" y="2962"/>
                </a:cubicBezTo>
                <a:cubicBezTo>
                  <a:pt x="9007" y="1771"/>
                  <a:pt x="10616" y="2619"/>
                  <a:pt x="11630" y="2803"/>
                </a:cubicBezTo>
                <a:cubicBezTo>
                  <a:pt x="14902" y="3399"/>
                  <a:pt x="18200" y="3589"/>
                  <a:pt x="21493" y="3370"/>
                </a:cubicBezTo>
              </a:path>
            </a:pathLst>
          </a:custGeom>
          <a:ln w="63500">
            <a:solidFill>
              <a:srgbClr val="E11831"/>
            </a:solidFill>
            <a:prstDash val="sysDot"/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4B4B4B"/>
                </a:solidFill>
                <a:uFill>
                  <a:solidFill>
                    <a:srgbClr val="4B4B4B"/>
                  </a:solidFill>
                </a:uFill>
              </a:defRPr>
            </a:pPr>
            <a:endParaRPr/>
          </a:p>
        </p:txBody>
      </p:sp>
    </p:spTree>
  </p:cSld>
  <p:clrMapOvr>
    <a:masterClrMapping/>
  </p:clrMapOvr>
  <p:transition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6" animBg="1" advAuto="0"/>
      <p:bldP spid="169" grpId="8" build="p" bldLvl="5" animBg="1" advAuto="0"/>
      <p:bldP spid="170" grpId="4" animBg="1" advAuto="0"/>
      <p:bldP spid="173" grpId="1" animBg="1" advAuto="0"/>
      <p:bldP spid="174" grpId="2" animBg="1" advAuto="0"/>
      <p:bldP spid="176" grpId="3" animBg="1" advAuto="0"/>
      <p:bldP spid="180" grpId="5" animBg="1" advAuto="0"/>
      <p:bldP spid="182" grpId="7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81280" marR="81280" indent="0" algn="ctr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>
              <a:solidFill>
                <a:srgbClr val="4B4B4B"/>
              </a:solidFill>
            </a:uFill>
            <a:latin typeface="Menlo"/>
            <a:ea typeface="Menlo"/>
            <a:cs typeface="Menlo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81280" marR="81280" indent="0" algn="l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Menlo"/>
            <a:ea typeface="Menlo"/>
            <a:cs typeface="Menlo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81280" marR="81280" indent="0" algn="ctr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4B4B4B"/>
            </a:solidFill>
            <a:effectLst/>
            <a:uFill>
              <a:solidFill>
                <a:srgbClr val="4B4B4B"/>
              </a:solidFill>
            </a:uFill>
            <a:latin typeface="Menlo"/>
            <a:ea typeface="Menlo"/>
            <a:cs typeface="Menlo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81280" marR="81280" indent="0" algn="l" defTabSz="18161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Menlo"/>
            <a:ea typeface="Menlo"/>
            <a:cs typeface="Menlo"/>
            <a:sym typeface="Menl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2407</TotalTime>
  <Words>1063</Words>
  <Application>Microsoft Macintosh PowerPoint</Application>
  <PresentationFormat>Custom</PresentationFormat>
  <Paragraphs>120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Helvetica</vt:lpstr>
      <vt:lpstr>Lucida Grande</vt:lpstr>
      <vt:lpstr>Menlo</vt:lpstr>
      <vt:lpstr>Symbol</vt:lpstr>
      <vt:lpstr>Times New Roman</vt:lpstr>
      <vt:lpstr>White</vt:lpstr>
      <vt:lpstr>UC Berkeley’s CS61A – Lecture 05 –  Environments</vt:lpstr>
      <vt:lpstr>Announcements</vt:lpstr>
      <vt:lpstr>Environments for Higher-Order Functions</vt:lpstr>
      <vt:lpstr>Environments Enable Higher-Order Functions</vt:lpstr>
      <vt:lpstr>Names can be Bound to Functional Arguments</vt:lpstr>
      <vt:lpstr>Functions as Return Values</vt:lpstr>
      <vt:lpstr>Locally Defined Functions</vt:lpstr>
      <vt:lpstr>Call Expressions as Operator Expressions</vt:lpstr>
      <vt:lpstr>Environment Diagrams for Nested Def Statements</vt:lpstr>
      <vt:lpstr>How to Draw an Environment Diagram</vt:lpstr>
      <vt:lpstr>Local Names</vt:lpstr>
      <vt:lpstr>Local Names are not Visible to Other (Non-Nested) Functions</vt:lpstr>
      <vt:lpstr>Lambda Expressions</vt:lpstr>
      <vt:lpstr>Lambda Expressions</vt:lpstr>
      <vt:lpstr>Lambda Expressions Versus Def Statements</vt:lpstr>
      <vt:lpstr>Function Composition</vt:lpstr>
      <vt:lpstr>The Environment Diagram for Function Composition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 Berkeley’s CS61A – Lecture 05 –  Environments</dc:title>
  <cp:lastModifiedBy>Dan Garcia</cp:lastModifiedBy>
  <cp:revision>9</cp:revision>
  <cp:lastPrinted>2019-02-01T17:43:23Z</cp:lastPrinted>
  <dcterms:modified xsi:type="dcterms:W3CDTF">2019-02-01T17:43:25Z</dcterms:modified>
</cp:coreProperties>
</file>